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Nunito"/>
      <p:regular r:id="rId46"/>
      <p:bold r:id="rId47"/>
      <p:italic r:id="rId48"/>
      <p:boldItalic r:id="rId49"/>
    </p:embeddedFont>
    <p:embeddedFont>
      <p:font typeface="Maven Pro"/>
      <p:regular r:id="rId50"/>
      <p:bold r:id="rId51"/>
    </p:embeddedFont>
    <p:embeddedFont>
      <p:font typeface="Roboto Mon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6.xml"/><Relationship Id="rId55" Type="http://schemas.openxmlformats.org/officeDocument/2006/relationships/font" Target="fonts/RobotoMono-boldItalic.fntdata"/><Relationship Id="rId10" Type="http://schemas.openxmlformats.org/officeDocument/2006/relationships/slide" Target="slides/slide5.xml"/><Relationship Id="rId54" Type="http://schemas.openxmlformats.org/officeDocument/2006/relationships/font" Target="fonts/RobotoMono-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4e9d440f0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e9d440f0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e8e6ec1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e8e6ec1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e8e6ec15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e8e6ec1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e8e6ec15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e8e6ec15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e8e6ec15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e8e6ec15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e8e6ec15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e8e6ec15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6e8e6ec15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e8e6ec15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a62e9edcc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a62e9edcc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dd3d62c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dd3d62c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dd3d62c6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dd3d62c6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dd3d62c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dd3d62c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20fb9283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20fb9283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dd3d62c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dd3d62c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7dd3d62c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dd3d62c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4ed4b8a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ed4b8a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4ed4b8a0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ed4b8a0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a62e9edcc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a62e9edcc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4ed4b8a0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ed4b8a0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4ed4b8a0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ed4b8a0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ed4b8a0a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ed4b8a0a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4ed4b8a0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ed4b8a0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4ed4b8a0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ed4b8a0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e8e6ec1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e8e6ec1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ed4b8a0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ed4b8a0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f9151514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f9151514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a62e9ed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a62e9ed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20fb928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20fb92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a62e9e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a62e9e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a62e9edc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a62e9edc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a62e9edc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ba62e9edc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a62e9edc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a62e9edc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e8e6ec1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e8e6ec1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e8e6ec1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e8e6ec1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e8e6ec1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e8e6ec1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e8e6ec1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e8e6ec1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6e8e6ec15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e8e6ec15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54" name="Shape 54"/>
        <p:cNvGrpSpPr/>
        <p:nvPr/>
      </p:nvGrpSpPr>
      <p:grpSpPr>
        <a:xfrm>
          <a:off x="0" y="0"/>
          <a:ext cx="0" cy="0"/>
          <a:chOff x="0" y="0"/>
          <a:chExt cx="0" cy="0"/>
        </a:xfrm>
      </p:grpSpPr>
      <p:grpSp>
        <p:nvGrpSpPr>
          <p:cNvPr id="55" name="Google Shape;55;p14"/>
          <p:cNvGrpSpPr/>
          <p:nvPr/>
        </p:nvGrpSpPr>
        <p:grpSpPr>
          <a:xfrm>
            <a:off x="7343003" y="3409675"/>
            <a:ext cx="1691422" cy="1732548"/>
            <a:chOff x="7343003" y="3409675"/>
            <a:chExt cx="1691422" cy="1732548"/>
          </a:xfrm>
        </p:grpSpPr>
        <p:grpSp>
          <p:nvGrpSpPr>
            <p:cNvPr id="56" name="Google Shape;56;p14"/>
            <p:cNvGrpSpPr/>
            <p:nvPr/>
          </p:nvGrpSpPr>
          <p:grpSpPr>
            <a:xfrm>
              <a:off x="7343003" y="4453711"/>
              <a:ext cx="316800" cy="688513"/>
              <a:chOff x="7343003" y="4453711"/>
              <a:chExt cx="316800" cy="688513"/>
            </a:xfrm>
          </p:grpSpPr>
          <p:sp>
            <p:nvSpPr>
              <p:cNvPr id="57" name="Google Shape;57;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14"/>
            <p:cNvGrpSpPr/>
            <p:nvPr/>
          </p:nvGrpSpPr>
          <p:grpSpPr>
            <a:xfrm>
              <a:off x="7801210" y="4105700"/>
              <a:ext cx="316800" cy="1036523"/>
              <a:chOff x="7801210" y="4105700"/>
              <a:chExt cx="316800" cy="1036523"/>
            </a:xfrm>
          </p:grpSpPr>
          <p:sp>
            <p:nvSpPr>
              <p:cNvPr id="60" name="Google Shape;60;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8259418" y="3757688"/>
              <a:ext cx="316800" cy="1384535"/>
              <a:chOff x="8259418" y="3757688"/>
              <a:chExt cx="316800" cy="1384535"/>
            </a:xfrm>
          </p:grpSpPr>
          <p:sp>
            <p:nvSpPr>
              <p:cNvPr id="64" name="Google Shape;64;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4"/>
            <p:cNvGrpSpPr/>
            <p:nvPr/>
          </p:nvGrpSpPr>
          <p:grpSpPr>
            <a:xfrm>
              <a:off x="8717625" y="3409675"/>
              <a:ext cx="316800" cy="1732548"/>
              <a:chOff x="8717625" y="3409675"/>
              <a:chExt cx="316800" cy="1732548"/>
            </a:xfrm>
          </p:grpSpPr>
          <p:sp>
            <p:nvSpPr>
              <p:cNvPr id="69" name="Google Shape;69;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 name="Google Shape;74;p14"/>
          <p:cNvGrpSpPr/>
          <p:nvPr/>
        </p:nvGrpSpPr>
        <p:grpSpPr>
          <a:xfrm>
            <a:off x="5043503" y="0"/>
            <a:ext cx="3814072" cy="3839102"/>
            <a:chOff x="5043503" y="0"/>
            <a:chExt cx="3814072" cy="3839102"/>
          </a:xfrm>
        </p:grpSpPr>
        <p:sp>
          <p:nvSpPr>
            <p:cNvPr id="75" name="Google Shape;75;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4"/>
            <p:cNvGrpSpPr/>
            <p:nvPr/>
          </p:nvGrpSpPr>
          <p:grpSpPr>
            <a:xfrm>
              <a:off x="7647812" y="2704283"/>
              <a:ext cx="635219" cy="635219"/>
              <a:chOff x="6725724" y="2701260"/>
              <a:chExt cx="1208101" cy="1208100"/>
            </a:xfrm>
          </p:grpSpPr>
          <p:sp>
            <p:nvSpPr>
              <p:cNvPr id="78" name="Google Shape;78;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4"/>
            <p:cNvGrpSpPr/>
            <p:nvPr/>
          </p:nvGrpSpPr>
          <p:grpSpPr>
            <a:xfrm>
              <a:off x="7952720" y="179238"/>
              <a:ext cx="873165" cy="873003"/>
              <a:chOff x="7754428" y="208725"/>
              <a:chExt cx="541800" cy="541800"/>
            </a:xfrm>
          </p:grpSpPr>
          <p:sp>
            <p:nvSpPr>
              <p:cNvPr id="83" name="Google Shape;83;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2" name="Google Shape;92;p14"/>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93" name="Google Shape;93;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146769" y="3406"/>
            <a:ext cx="1233215" cy="1384535"/>
            <a:chOff x="146769" y="3406"/>
            <a:chExt cx="1233215" cy="1384535"/>
          </a:xfrm>
        </p:grpSpPr>
        <p:grpSp>
          <p:nvGrpSpPr>
            <p:cNvPr id="96" name="Google Shape;96;p15"/>
            <p:cNvGrpSpPr/>
            <p:nvPr/>
          </p:nvGrpSpPr>
          <p:grpSpPr>
            <a:xfrm>
              <a:off x="1063183" y="3406"/>
              <a:ext cx="316800" cy="688513"/>
              <a:chOff x="1063183" y="3406"/>
              <a:chExt cx="316800" cy="688513"/>
            </a:xfrm>
          </p:grpSpPr>
          <p:sp>
            <p:nvSpPr>
              <p:cNvPr id="97" name="Google Shape;97;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5"/>
            <p:cNvGrpSpPr/>
            <p:nvPr/>
          </p:nvGrpSpPr>
          <p:grpSpPr>
            <a:xfrm>
              <a:off x="604976" y="3406"/>
              <a:ext cx="316800" cy="1036524"/>
              <a:chOff x="604976" y="3406"/>
              <a:chExt cx="316800" cy="1036524"/>
            </a:xfrm>
          </p:grpSpPr>
          <p:sp>
            <p:nvSpPr>
              <p:cNvPr id="100" name="Google Shape;100;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5"/>
            <p:cNvGrpSpPr/>
            <p:nvPr/>
          </p:nvGrpSpPr>
          <p:grpSpPr>
            <a:xfrm>
              <a:off x="146769" y="3406"/>
              <a:ext cx="316800" cy="1384535"/>
              <a:chOff x="146769" y="3406"/>
              <a:chExt cx="316800" cy="1384535"/>
            </a:xfrm>
          </p:grpSpPr>
          <p:sp>
            <p:nvSpPr>
              <p:cNvPr id="104" name="Google Shape;104;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 name="Google Shape;108;p15"/>
          <p:cNvGrpSpPr/>
          <p:nvPr/>
        </p:nvGrpSpPr>
        <p:grpSpPr>
          <a:xfrm>
            <a:off x="6775084" y="2904008"/>
            <a:ext cx="2186148" cy="2239500"/>
            <a:chOff x="6775084" y="2904008"/>
            <a:chExt cx="2186148" cy="2239500"/>
          </a:xfrm>
        </p:grpSpPr>
        <p:grpSp>
          <p:nvGrpSpPr>
            <p:cNvPr id="109" name="Google Shape;109;p15"/>
            <p:cNvGrpSpPr/>
            <p:nvPr/>
          </p:nvGrpSpPr>
          <p:grpSpPr>
            <a:xfrm>
              <a:off x="6775084" y="4253708"/>
              <a:ext cx="409500" cy="889800"/>
              <a:chOff x="6775084" y="4253708"/>
              <a:chExt cx="409500" cy="889800"/>
            </a:xfrm>
          </p:grpSpPr>
          <p:sp>
            <p:nvSpPr>
              <p:cNvPr id="110" name="Google Shape;110;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5"/>
            <p:cNvGrpSpPr/>
            <p:nvPr/>
          </p:nvGrpSpPr>
          <p:grpSpPr>
            <a:xfrm>
              <a:off x="7367299" y="3804008"/>
              <a:ext cx="409500" cy="1339500"/>
              <a:chOff x="7367299" y="3804008"/>
              <a:chExt cx="409500" cy="1339500"/>
            </a:xfrm>
          </p:grpSpPr>
          <p:sp>
            <p:nvSpPr>
              <p:cNvPr id="113" name="Google Shape;113;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5"/>
            <p:cNvGrpSpPr/>
            <p:nvPr/>
          </p:nvGrpSpPr>
          <p:grpSpPr>
            <a:xfrm>
              <a:off x="7959516" y="3354008"/>
              <a:ext cx="409500" cy="1789500"/>
              <a:chOff x="7959516" y="3354008"/>
              <a:chExt cx="409500" cy="1789500"/>
            </a:xfrm>
          </p:grpSpPr>
          <p:sp>
            <p:nvSpPr>
              <p:cNvPr id="117" name="Google Shape;117;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5"/>
            <p:cNvGrpSpPr/>
            <p:nvPr/>
          </p:nvGrpSpPr>
          <p:grpSpPr>
            <a:xfrm>
              <a:off x="8551731" y="2904008"/>
              <a:ext cx="409500" cy="2239500"/>
              <a:chOff x="8551731" y="2904008"/>
              <a:chExt cx="409500" cy="2239500"/>
            </a:xfrm>
          </p:grpSpPr>
          <p:sp>
            <p:nvSpPr>
              <p:cNvPr id="122" name="Google Shape;122;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 name="Google Shape;127;p1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8" name="Google Shape;128;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grpSp>
        <p:nvGrpSpPr>
          <p:cNvPr id="130" name="Google Shape;130;p16"/>
          <p:cNvGrpSpPr/>
          <p:nvPr/>
        </p:nvGrpSpPr>
        <p:grpSpPr>
          <a:xfrm>
            <a:off x="625966" y="299376"/>
            <a:ext cx="999312" cy="999312"/>
            <a:chOff x="348199" y="179450"/>
            <a:chExt cx="1116300" cy="1116300"/>
          </a:xfrm>
        </p:grpSpPr>
        <p:sp>
          <p:nvSpPr>
            <p:cNvPr id="131" name="Google Shape;131;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5" name="Google Shape;135;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grpSp>
        <p:nvGrpSpPr>
          <p:cNvPr id="137" name="Google Shape;137;p17"/>
          <p:cNvGrpSpPr/>
          <p:nvPr/>
        </p:nvGrpSpPr>
        <p:grpSpPr>
          <a:xfrm>
            <a:off x="625966" y="299376"/>
            <a:ext cx="999312" cy="999312"/>
            <a:chOff x="348199" y="179450"/>
            <a:chExt cx="1116300" cy="1116300"/>
          </a:xfrm>
        </p:grpSpPr>
        <p:sp>
          <p:nvSpPr>
            <p:cNvPr id="138" name="Google Shape;138;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7"/>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2" name="Google Shape;142;p17"/>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3" name="Google Shape;143;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grpSp>
        <p:nvGrpSpPr>
          <p:cNvPr id="145" name="Google Shape;145;p18"/>
          <p:cNvGrpSpPr/>
          <p:nvPr/>
        </p:nvGrpSpPr>
        <p:grpSpPr>
          <a:xfrm>
            <a:off x="625966" y="299376"/>
            <a:ext cx="999312" cy="999312"/>
            <a:chOff x="348199" y="179450"/>
            <a:chExt cx="1116300" cy="1116300"/>
          </a:xfrm>
        </p:grpSpPr>
        <p:sp>
          <p:nvSpPr>
            <p:cNvPr id="146" name="Google Shape;146;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grpSp>
        <p:nvGrpSpPr>
          <p:cNvPr id="151" name="Google Shape;151;p19"/>
          <p:cNvGrpSpPr/>
          <p:nvPr/>
        </p:nvGrpSpPr>
        <p:grpSpPr>
          <a:xfrm>
            <a:off x="625966" y="299376"/>
            <a:ext cx="999312" cy="999312"/>
            <a:chOff x="348199" y="179450"/>
            <a:chExt cx="1116300" cy="1116300"/>
          </a:xfrm>
        </p:grpSpPr>
        <p:sp>
          <p:nvSpPr>
            <p:cNvPr id="152" name="Google Shape;152;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9"/>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19"/>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6" name="Google Shape;156;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7" name="Shape 157"/>
        <p:cNvGrpSpPr/>
        <p:nvPr/>
      </p:nvGrpSpPr>
      <p:grpSpPr>
        <a:xfrm>
          <a:off x="0" y="0"/>
          <a:ext cx="0" cy="0"/>
          <a:chOff x="0" y="0"/>
          <a:chExt cx="0" cy="0"/>
        </a:xfrm>
      </p:grpSpPr>
      <p:grpSp>
        <p:nvGrpSpPr>
          <p:cNvPr id="158" name="Google Shape;158;p20"/>
          <p:cNvGrpSpPr/>
          <p:nvPr/>
        </p:nvGrpSpPr>
        <p:grpSpPr>
          <a:xfrm>
            <a:off x="6866714" y="1306"/>
            <a:ext cx="2267451" cy="2601690"/>
            <a:chOff x="6790514" y="1306"/>
            <a:chExt cx="2267451" cy="2601690"/>
          </a:xfrm>
        </p:grpSpPr>
        <p:grpSp>
          <p:nvGrpSpPr>
            <p:cNvPr id="159" name="Google Shape;159;p20"/>
            <p:cNvGrpSpPr/>
            <p:nvPr/>
          </p:nvGrpSpPr>
          <p:grpSpPr>
            <a:xfrm>
              <a:off x="7067465" y="1306"/>
              <a:ext cx="1990500" cy="1990200"/>
              <a:chOff x="7067465" y="1306"/>
              <a:chExt cx="1990500" cy="1990200"/>
            </a:xfrm>
          </p:grpSpPr>
          <p:sp>
            <p:nvSpPr>
              <p:cNvPr id="160" name="Google Shape;160;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0"/>
            <p:cNvGrpSpPr/>
            <p:nvPr/>
          </p:nvGrpSpPr>
          <p:grpSpPr>
            <a:xfrm>
              <a:off x="8207126" y="1807996"/>
              <a:ext cx="795000" cy="795000"/>
              <a:chOff x="8207126" y="1807996"/>
              <a:chExt cx="795000" cy="795000"/>
            </a:xfrm>
          </p:grpSpPr>
          <p:sp>
            <p:nvSpPr>
              <p:cNvPr id="164" name="Google Shape;164;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0"/>
            <p:cNvGrpSpPr/>
            <p:nvPr/>
          </p:nvGrpSpPr>
          <p:grpSpPr>
            <a:xfrm>
              <a:off x="6790514" y="118857"/>
              <a:ext cx="548700" cy="548700"/>
              <a:chOff x="6790514" y="118857"/>
              <a:chExt cx="548700" cy="548700"/>
            </a:xfrm>
          </p:grpSpPr>
          <p:sp>
            <p:nvSpPr>
              <p:cNvPr id="168" name="Google Shape;168;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 name="Google Shape;170;p20"/>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1" name="Google Shape;171;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grpSp>
        <p:nvGrpSpPr>
          <p:cNvPr id="173" name="Google Shape;173;p21"/>
          <p:cNvGrpSpPr/>
          <p:nvPr/>
        </p:nvGrpSpPr>
        <p:grpSpPr>
          <a:xfrm>
            <a:off x="625966" y="299376"/>
            <a:ext cx="999312" cy="999312"/>
            <a:chOff x="348199" y="179450"/>
            <a:chExt cx="1116300" cy="1116300"/>
          </a:xfrm>
        </p:grpSpPr>
        <p:sp>
          <p:nvSpPr>
            <p:cNvPr id="174" name="Google Shape;174;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8" name="Google Shape;178;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 name="Shape 180"/>
        <p:cNvGrpSpPr/>
        <p:nvPr/>
      </p:nvGrpSpPr>
      <p:grpSpPr>
        <a:xfrm>
          <a:off x="0" y="0"/>
          <a:ext cx="0" cy="0"/>
          <a:chOff x="0" y="0"/>
          <a:chExt cx="0" cy="0"/>
        </a:xfrm>
      </p:grpSpPr>
      <p:grpSp>
        <p:nvGrpSpPr>
          <p:cNvPr id="181" name="Google Shape;181;p22"/>
          <p:cNvGrpSpPr/>
          <p:nvPr/>
        </p:nvGrpSpPr>
        <p:grpSpPr>
          <a:xfrm>
            <a:off x="713373" y="3847119"/>
            <a:ext cx="825392" cy="825392"/>
            <a:chOff x="348199" y="179450"/>
            <a:chExt cx="1116300" cy="1116300"/>
          </a:xfrm>
        </p:grpSpPr>
        <p:sp>
          <p:nvSpPr>
            <p:cNvPr id="182" name="Google Shape;182;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2"/>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85" name="Google Shape;185;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6" name="Shape 186"/>
        <p:cNvGrpSpPr/>
        <p:nvPr/>
      </p:nvGrpSpPr>
      <p:grpSpPr>
        <a:xfrm>
          <a:off x="0" y="0"/>
          <a:ext cx="0" cy="0"/>
          <a:chOff x="0" y="0"/>
          <a:chExt cx="0" cy="0"/>
        </a:xfrm>
      </p:grpSpPr>
      <p:grpSp>
        <p:nvGrpSpPr>
          <p:cNvPr id="187" name="Google Shape;187;p23"/>
          <p:cNvGrpSpPr/>
          <p:nvPr/>
        </p:nvGrpSpPr>
        <p:grpSpPr>
          <a:xfrm>
            <a:off x="52" y="4099200"/>
            <a:ext cx="9144036" cy="1044300"/>
            <a:chOff x="52" y="4099200"/>
            <a:chExt cx="9144036" cy="1044300"/>
          </a:xfrm>
        </p:grpSpPr>
        <p:grpSp>
          <p:nvGrpSpPr>
            <p:cNvPr id="188" name="Google Shape;188;p23"/>
            <p:cNvGrpSpPr/>
            <p:nvPr/>
          </p:nvGrpSpPr>
          <p:grpSpPr>
            <a:xfrm>
              <a:off x="52" y="4309200"/>
              <a:ext cx="231622" cy="834300"/>
              <a:chOff x="2688737" y="4301380"/>
              <a:chExt cx="231900" cy="834300"/>
            </a:xfrm>
          </p:grpSpPr>
          <p:sp>
            <p:nvSpPr>
              <p:cNvPr id="189" name="Google Shape;189;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3"/>
            <p:cNvGrpSpPr/>
            <p:nvPr/>
          </p:nvGrpSpPr>
          <p:grpSpPr>
            <a:xfrm>
              <a:off x="371406" y="4099200"/>
              <a:ext cx="231622" cy="1044300"/>
              <a:chOff x="2688737" y="4091380"/>
              <a:chExt cx="231900" cy="1044300"/>
            </a:xfrm>
          </p:grpSpPr>
          <p:sp>
            <p:nvSpPr>
              <p:cNvPr id="194" name="Google Shape;194;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3"/>
            <p:cNvGrpSpPr/>
            <p:nvPr/>
          </p:nvGrpSpPr>
          <p:grpSpPr>
            <a:xfrm>
              <a:off x="742761" y="4309200"/>
              <a:ext cx="231622" cy="834300"/>
              <a:chOff x="2688737" y="4301380"/>
              <a:chExt cx="231900" cy="834300"/>
            </a:xfrm>
          </p:grpSpPr>
          <p:sp>
            <p:nvSpPr>
              <p:cNvPr id="200" name="Google Shape;200;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3"/>
            <p:cNvGrpSpPr/>
            <p:nvPr/>
          </p:nvGrpSpPr>
          <p:grpSpPr>
            <a:xfrm>
              <a:off x="1114115" y="4518900"/>
              <a:ext cx="231622" cy="624600"/>
              <a:chOff x="2688737" y="4511080"/>
              <a:chExt cx="231900" cy="624600"/>
            </a:xfrm>
          </p:grpSpPr>
          <p:sp>
            <p:nvSpPr>
              <p:cNvPr id="205" name="Google Shape;205;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3"/>
            <p:cNvGrpSpPr/>
            <p:nvPr/>
          </p:nvGrpSpPr>
          <p:grpSpPr>
            <a:xfrm>
              <a:off x="1856753" y="4099200"/>
              <a:ext cx="231600" cy="1044300"/>
              <a:chOff x="1856753" y="4099200"/>
              <a:chExt cx="231600" cy="1044300"/>
            </a:xfrm>
          </p:grpSpPr>
          <p:sp>
            <p:nvSpPr>
              <p:cNvPr id="209" name="Google Shape;209;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3"/>
            <p:cNvGrpSpPr/>
            <p:nvPr/>
          </p:nvGrpSpPr>
          <p:grpSpPr>
            <a:xfrm>
              <a:off x="2228107" y="4309200"/>
              <a:ext cx="231600" cy="834300"/>
              <a:chOff x="2228107" y="4309200"/>
              <a:chExt cx="231600" cy="834300"/>
            </a:xfrm>
          </p:grpSpPr>
          <p:sp>
            <p:nvSpPr>
              <p:cNvPr id="215" name="Google Shape;215;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3"/>
            <p:cNvGrpSpPr/>
            <p:nvPr/>
          </p:nvGrpSpPr>
          <p:grpSpPr>
            <a:xfrm>
              <a:off x="2599462" y="4518900"/>
              <a:ext cx="231600" cy="624600"/>
              <a:chOff x="2599462" y="4518900"/>
              <a:chExt cx="231600" cy="624600"/>
            </a:xfrm>
          </p:grpSpPr>
          <p:sp>
            <p:nvSpPr>
              <p:cNvPr id="220" name="Google Shape;220;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23"/>
            <p:cNvGrpSpPr/>
            <p:nvPr/>
          </p:nvGrpSpPr>
          <p:grpSpPr>
            <a:xfrm>
              <a:off x="3342171" y="4099200"/>
              <a:ext cx="231600" cy="1044300"/>
              <a:chOff x="3342171" y="4099200"/>
              <a:chExt cx="231600" cy="1044300"/>
            </a:xfrm>
          </p:grpSpPr>
          <p:sp>
            <p:nvSpPr>
              <p:cNvPr id="224" name="Google Shape;224;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3"/>
            <p:cNvGrpSpPr/>
            <p:nvPr/>
          </p:nvGrpSpPr>
          <p:grpSpPr>
            <a:xfrm>
              <a:off x="3713525" y="4309200"/>
              <a:ext cx="231600" cy="834300"/>
              <a:chOff x="3713525" y="4309200"/>
              <a:chExt cx="231600" cy="834300"/>
            </a:xfrm>
          </p:grpSpPr>
          <p:sp>
            <p:nvSpPr>
              <p:cNvPr id="230" name="Google Shape;230;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3"/>
            <p:cNvGrpSpPr/>
            <p:nvPr/>
          </p:nvGrpSpPr>
          <p:grpSpPr>
            <a:xfrm>
              <a:off x="1485398" y="4309200"/>
              <a:ext cx="231600" cy="834300"/>
              <a:chOff x="1485398" y="4309200"/>
              <a:chExt cx="231600" cy="834300"/>
            </a:xfrm>
          </p:grpSpPr>
          <p:sp>
            <p:nvSpPr>
              <p:cNvPr id="235" name="Google Shape;235;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4084879" y="4518900"/>
              <a:ext cx="231600" cy="624600"/>
              <a:chOff x="4084879" y="4518900"/>
              <a:chExt cx="231600" cy="624600"/>
            </a:xfrm>
          </p:grpSpPr>
          <p:sp>
            <p:nvSpPr>
              <p:cNvPr id="240" name="Google Shape;240;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3"/>
            <p:cNvGrpSpPr/>
            <p:nvPr/>
          </p:nvGrpSpPr>
          <p:grpSpPr>
            <a:xfrm>
              <a:off x="2970816" y="4309200"/>
              <a:ext cx="231600" cy="834300"/>
              <a:chOff x="2970816" y="4309200"/>
              <a:chExt cx="231600" cy="834300"/>
            </a:xfrm>
          </p:grpSpPr>
          <p:sp>
            <p:nvSpPr>
              <p:cNvPr id="244" name="Google Shape;244;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3"/>
            <p:cNvGrpSpPr/>
            <p:nvPr/>
          </p:nvGrpSpPr>
          <p:grpSpPr>
            <a:xfrm>
              <a:off x="4456234" y="4309200"/>
              <a:ext cx="231600" cy="834300"/>
              <a:chOff x="4456234" y="4309200"/>
              <a:chExt cx="231600" cy="834300"/>
            </a:xfrm>
          </p:grpSpPr>
          <p:sp>
            <p:nvSpPr>
              <p:cNvPr id="249" name="Google Shape;249;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3"/>
            <p:cNvGrpSpPr/>
            <p:nvPr/>
          </p:nvGrpSpPr>
          <p:grpSpPr>
            <a:xfrm>
              <a:off x="4827588" y="4099200"/>
              <a:ext cx="231600" cy="1044300"/>
              <a:chOff x="4827588" y="4099200"/>
              <a:chExt cx="231600" cy="1044300"/>
            </a:xfrm>
          </p:grpSpPr>
          <p:sp>
            <p:nvSpPr>
              <p:cNvPr id="254" name="Google Shape;254;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3"/>
            <p:cNvGrpSpPr/>
            <p:nvPr/>
          </p:nvGrpSpPr>
          <p:grpSpPr>
            <a:xfrm>
              <a:off x="5198943" y="4309200"/>
              <a:ext cx="231600" cy="834300"/>
              <a:chOff x="5198943" y="4309200"/>
              <a:chExt cx="231600" cy="834300"/>
            </a:xfrm>
          </p:grpSpPr>
          <p:sp>
            <p:nvSpPr>
              <p:cNvPr id="260" name="Google Shape;260;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3"/>
            <p:cNvGrpSpPr/>
            <p:nvPr/>
          </p:nvGrpSpPr>
          <p:grpSpPr>
            <a:xfrm>
              <a:off x="5570297" y="4518900"/>
              <a:ext cx="231600" cy="624600"/>
              <a:chOff x="5570297" y="4518900"/>
              <a:chExt cx="231600" cy="624600"/>
            </a:xfrm>
          </p:grpSpPr>
          <p:sp>
            <p:nvSpPr>
              <p:cNvPr id="265" name="Google Shape;265;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3"/>
            <p:cNvGrpSpPr/>
            <p:nvPr/>
          </p:nvGrpSpPr>
          <p:grpSpPr>
            <a:xfrm>
              <a:off x="5941652" y="4309200"/>
              <a:ext cx="231600" cy="834300"/>
              <a:chOff x="5941652" y="4309200"/>
              <a:chExt cx="231600" cy="834300"/>
            </a:xfrm>
          </p:grpSpPr>
          <p:sp>
            <p:nvSpPr>
              <p:cNvPr id="269" name="Google Shape;269;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3"/>
            <p:cNvGrpSpPr/>
            <p:nvPr/>
          </p:nvGrpSpPr>
          <p:grpSpPr>
            <a:xfrm>
              <a:off x="6313006" y="4099200"/>
              <a:ext cx="231600" cy="1044300"/>
              <a:chOff x="6313006" y="4099200"/>
              <a:chExt cx="231600" cy="1044300"/>
            </a:xfrm>
          </p:grpSpPr>
          <p:sp>
            <p:nvSpPr>
              <p:cNvPr id="274" name="Google Shape;274;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6684361" y="4309200"/>
              <a:ext cx="231600" cy="834300"/>
              <a:chOff x="6684361" y="4309200"/>
              <a:chExt cx="231600" cy="834300"/>
            </a:xfrm>
          </p:grpSpPr>
          <p:sp>
            <p:nvSpPr>
              <p:cNvPr id="280" name="Google Shape;280;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3"/>
            <p:cNvGrpSpPr/>
            <p:nvPr/>
          </p:nvGrpSpPr>
          <p:grpSpPr>
            <a:xfrm>
              <a:off x="7055715" y="4518900"/>
              <a:ext cx="231600" cy="624600"/>
              <a:chOff x="7055715" y="4518900"/>
              <a:chExt cx="231600" cy="624600"/>
            </a:xfrm>
          </p:grpSpPr>
          <p:sp>
            <p:nvSpPr>
              <p:cNvPr id="285" name="Google Shape;285;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3"/>
            <p:cNvGrpSpPr/>
            <p:nvPr/>
          </p:nvGrpSpPr>
          <p:grpSpPr>
            <a:xfrm>
              <a:off x="7798424" y="4099200"/>
              <a:ext cx="231600" cy="1044300"/>
              <a:chOff x="7798424" y="4099200"/>
              <a:chExt cx="231600" cy="1044300"/>
            </a:xfrm>
          </p:grpSpPr>
          <p:sp>
            <p:nvSpPr>
              <p:cNvPr id="289" name="Google Shape;289;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3"/>
            <p:cNvGrpSpPr/>
            <p:nvPr/>
          </p:nvGrpSpPr>
          <p:grpSpPr>
            <a:xfrm>
              <a:off x="8169779" y="4309200"/>
              <a:ext cx="231600" cy="834300"/>
              <a:chOff x="8169779" y="4309200"/>
              <a:chExt cx="231600" cy="834300"/>
            </a:xfrm>
          </p:grpSpPr>
          <p:sp>
            <p:nvSpPr>
              <p:cNvPr id="295" name="Google Shape;295;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3"/>
            <p:cNvGrpSpPr/>
            <p:nvPr/>
          </p:nvGrpSpPr>
          <p:grpSpPr>
            <a:xfrm>
              <a:off x="7427070" y="4309200"/>
              <a:ext cx="231600" cy="834300"/>
              <a:chOff x="7427070" y="4309200"/>
              <a:chExt cx="231600" cy="834300"/>
            </a:xfrm>
          </p:grpSpPr>
          <p:sp>
            <p:nvSpPr>
              <p:cNvPr id="300" name="Google Shape;300;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3"/>
            <p:cNvGrpSpPr/>
            <p:nvPr/>
          </p:nvGrpSpPr>
          <p:grpSpPr>
            <a:xfrm>
              <a:off x="8541133" y="4518900"/>
              <a:ext cx="231600" cy="624600"/>
              <a:chOff x="8541133" y="4518900"/>
              <a:chExt cx="231600" cy="624600"/>
            </a:xfrm>
          </p:grpSpPr>
          <p:sp>
            <p:nvSpPr>
              <p:cNvPr id="305" name="Google Shape;305;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3"/>
            <p:cNvGrpSpPr/>
            <p:nvPr/>
          </p:nvGrpSpPr>
          <p:grpSpPr>
            <a:xfrm>
              <a:off x="8912488" y="4309200"/>
              <a:ext cx="231600" cy="834300"/>
              <a:chOff x="8912488" y="4309200"/>
              <a:chExt cx="231600" cy="834300"/>
            </a:xfrm>
          </p:grpSpPr>
          <p:sp>
            <p:nvSpPr>
              <p:cNvPr id="309" name="Google Shape;309;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3" name="Google Shape;313;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14" name="Google Shape;314;p23"/>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315" name="Google Shape;315;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 name="Shape 316"/>
        <p:cNvGrpSpPr/>
        <p:nvPr/>
      </p:nvGrpSpPr>
      <p:grpSpPr>
        <a:xfrm>
          <a:off x="0" y="0"/>
          <a:ext cx="0" cy="0"/>
          <a:chOff x="0" y="0"/>
          <a:chExt cx="0" cy="0"/>
        </a:xfrm>
      </p:grpSpPr>
      <p:sp>
        <p:nvSpPr>
          <p:cNvPr id="317" name="Google Shape;317;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53" name="Google Shape;5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www.qwiklabs.com/focuses/609?catalog_rank=%7B%22rank%22%3A4%2C%22num_filters%22%3A1%2C%22has_search%22%3Atrue%7D&amp;parent=catalog&amp;search_id=897170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spark.apache.org/docs/latest/cluster-overview.html"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forms.gle/NLxx6fvjEaUACfc7A" TargetMode="Externa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forms.gle/NLxx6fvjEaUACfc7A" TargetMode="Externa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github.com/soltaniehha/Big-Data-Analytics-for-Business/blob/master/05-A-Tour-of-Spark/Deploy-Spark-Cluster-on-Google-Cloud-Dataproc.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github.com/soltaniehha/Big-Data-Analytics-for-Business/blob/master/05-A-Tour-of-Spark/Deploy-Spark-Cluster-on-Google-Cloud-Dataproc.pdf" TargetMode="External"/><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hyperlink" Target="https://docs.google.com/spreadsheets/d/1qs58x9jK71-853n8H49FIUftJvQ0iHRUXnYRYQcVBmY/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ctrTitle"/>
          </p:nvPr>
        </p:nvSpPr>
        <p:spPr>
          <a:xfrm>
            <a:off x="311708" y="127797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Analytics </a:t>
            </a:r>
            <a:endParaRPr/>
          </a:p>
          <a:p>
            <a:pPr indent="0" lvl="0" marL="0" rtl="0" algn="l">
              <a:spcBef>
                <a:spcPts val="0"/>
              </a:spcBef>
              <a:spcAft>
                <a:spcPts val="0"/>
              </a:spcAft>
              <a:buNone/>
            </a:pPr>
            <a:r>
              <a:rPr lang="en"/>
              <a:t>for Business</a:t>
            </a:r>
            <a:endParaRPr/>
          </a:p>
          <a:p>
            <a:pPr indent="0" lvl="0" marL="0" rtl="0" algn="l">
              <a:spcBef>
                <a:spcPts val="0"/>
              </a:spcBef>
              <a:spcAft>
                <a:spcPts val="0"/>
              </a:spcAft>
              <a:buNone/>
            </a:pPr>
            <a:r>
              <a:rPr lang="en" sz="3000"/>
              <a:t>IS 843 - Spring ‘22</a:t>
            </a:r>
            <a:endParaRPr sz="3000"/>
          </a:p>
          <a:p>
            <a:pPr indent="0" lvl="0" marL="0" rtl="0" algn="l">
              <a:spcBef>
                <a:spcPts val="0"/>
              </a:spcBef>
              <a:spcAft>
                <a:spcPts val="0"/>
              </a:spcAft>
              <a:buNone/>
            </a:pPr>
            <a:r>
              <a:rPr b="0" lang="en" sz="1800"/>
              <a:t>Lecture 04</a:t>
            </a:r>
            <a:endParaRPr sz="3000"/>
          </a:p>
        </p:txBody>
      </p:sp>
      <p:sp>
        <p:nvSpPr>
          <p:cNvPr id="323" name="Google Shape;323;p25"/>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Professor: Mohammad Soltanieh-ha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rPr>
              <a:t>[INNER]</a:t>
            </a:r>
            <a:r>
              <a:rPr lang="en">
                <a:solidFill>
                  <a:srgbClr val="BF9000"/>
                </a:solidFill>
              </a:rPr>
              <a:t> JOIN</a:t>
            </a:r>
            <a:endParaRPr>
              <a:solidFill>
                <a:srgbClr val="BF9000"/>
              </a:solidFill>
            </a:endParaRPr>
          </a:p>
        </p:txBody>
      </p:sp>
      <p:sp>
        <p:nvSpPr>
          <p:cNvPr id="384" name="Google Shape;384;p34"/>
          <p:cNvSpPr txBox="1"/>
          <p:nvPr>
            <p:ph idx="1" type="body"/>
          </p:nvPr>
        </p:nvSpPr>
        <p:spPr>
          <a:xfrm>
            <a:off x="1417700" y="1634400"/>
            <a:ext cx="3850500" cy="31353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SELECT</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A.*,</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B.CustomerID,</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B.Quantity,</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B.Date</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FROM</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`ba-770.public.product_info` A</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b="1" lang="en" sz="1400">
                <a:solidFill>
                  <a:srgbClr val="000000"/>
                </a:solidFill>
                <a:highlight>
                  <a:srgbClr val="F3F3F3"/>
                </a:highlight>
                <a:latin typeface="Open Sans"/>
                <a:ea typeface="Open Sans"/>
                <a:cs typeface="Open Sans"/>
                <a:sym typeface="Open Sans"/>
              </a:rPr>
              <a:t>INNER </a:t>
            </a:r>
            <a:r>
              <a:rPr b="1" lang="en" sz="1400">
                <a:solidFill>
                  <a:srgbClr val="000000"/>
                </a:solidFill>
                <a:highlight>
                  <a:srgbClr val="F3F3F3"/>
                </a:highlight>
                <a:latin typeface="Open Sans"/>
                <a:ea typeface="Open Sans"/>
                <a:cs typeface="Open Sans"/>
                <a:sym typeface="Open Sans"/>
              </a:rPr>
              <a:t>JOIN</a:t>
            </a:r>
            <a:endParaRPr b="1"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`ba-770.public.transactions` B</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b="1" lang="en" sz="1400">
                <a:solidFill>
                  <a:srgbClr val="000000"/>
                </a:solidFill>
                <a:highlight>
                  <a:srgbClr val="F3F3F3"/>
                </a:highlight>
                <a:latin typeface="Open Sans"/>
                <a:ea typeface="Open Sans"/>
                <a:cs typeface="Open Sans"/>
                <a:sym typeface="Open Sans"/>
              </a:rPr>
              <a:t>ON</a:t>
            </a:r>
            <a:r>
              <a:rPr lang="en" sz="1400">
                <a:solidFill>
                  <a:srgbClr val="000000"/>
                </a:solidFill>
                <a:highlight>
                  <a:srgbClr val="F3F3F3"/>
                </a:highlight>
                <a:latin typeface="Open Sans"/>
                <a:ea typeface="Open Sans"/>
                <a:cs typeface="Open Sans"/>
                <a:sym typeface="Open Sans"/>
              </a:rPr>
              <a:t> A.ID = B.ProductID</a:t>
            </a:r>
            <a:endParaRPr sz="1400">
              <a:solidFill>
                <a:srgbClr val="000000"/>
              </a:solidFill>
              <a:highlight>
                <a:srgbClr val="F3F3F3"/>
              </a:highlight>
              <a:latin typeface="Open Sans"/>
              <a:ea typeface="Open Sans"/>
              <a:cs typeface="Open Sans"/>
              <a:sym typeface="Open Sans"/>
            </a:endParaRPr>
          </a:p>
          <a:p>
            <a:pPr indent="0" lvl="0" marL="0" rtl="0" algn="l">
              <a:spcBef>
                <a:spcPts val="0"/>
              </a:spcBef>
              <a:spcAft>
                <a:spcPts val="1600"/>
              </a:spcAft>
              <a:buNone/>
            </a:pPr>
            <a:r>
              <a:t/>
            </a:r>
            <a:endParaRPr/>
          </a:p>
        </p:txBody>
      </p:sp>
      <p:pic>
        <p:nvPicPr>
          <p:cNvPr id="385" name="Google Shape;385;p34"/>
          <p:cNvPicPr preferRelativeResize="0"/>
          <p:nvPr/>
        </p:nvPicPr>
        <p:blipFill>
          <a:blip r:embed="rId3">
            <a:alphaModFix/>
          </a:blip>
          <a:stretch>
            <a:fillRect/>
          </a:stretch>
        </p:blipFill>
        <p:spPr>
          <a:xfrm>
            <a:off x="4735150" y="315926"/>
            <a:ext cx="4097152" cy="1558800"/>
          </a:xfrm>
          <a:prstGeom prst="rect">
            <a:avLst/>
          </a:prstGeom>
          <a:noFill/>
          <a:ln>
            <a:noFill/>
          </a:ln>
          <a:effectLst>
            <a:outerShdw blurRad="57150" rotWithShape="0" algn="bl" dir="5400000" dist="19050">
              <a:srgbClr val="000000">
                <a:alpha val="50000"/>
              </a:srgbClr>
            </a:outerShdw>
          </a:effectLst>
        </p:spPr>
      </p:pic>
      <p:sp>
        <p:nvSpPr>
          <p:cNvPr id="386" name="Google Shape;386;p34"/>
          <p:cNvSpPr txBox="1"/>
          <p:nvPr/>
        </p:nvSpPr>
        <p:spPr>
          <a:xfrm>
            <a:off x="4907225" y="2083350"/>
            <a:ext cx="4000200" cy="24744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SzPts val="1400"/>
              <a:buFont typeface="Open Sans"/>
              <a:buChar char="●"/>
            </a:pPr>
            <a:r>
              <a:rPr lang="en">
                <a:latin typeface="Open Sans"/>
                <a:ea typeface="Open Sans"/>
                <a:cs typeface="Open Sans"/>
                <a:sym typeface="Open Sans"/>
              </a:rPr>
              <a:t>Returns all the products with their corresponding transactions where a product match exists in both tables. It also appends additional columns from table B: CustomerID, Quantity, Date.</a:t>
            </a:r>
            <a:endParaRPr>
              <a:latin typeface="Open Sans"/>
              <a:ea typeface="Open Sans"/>
              <a:cs typeface="Open Sans"/>
              <a:sym typeface="Open Sans"/>
            </a:endParaRPr>
          </a:p>
          <a:p>
            <a:pPr indent="-317500" lvl="0" marL="457200" rtl="0" algn="l">
              <a:lnSpc>
                <a:spcPct val="140000"/>
              </a:lnSpc>
              <a:spcBef>
                <a:spcPts val="0"/>
              </a:spcBef>
              <a:spcAft>
                <a:spcPts val="0"/>
              </a:spcAft>
              <a:buSzPts val="1400"/>
              <a:buFont typeface="Open Sans"/>
              <a:buChar char="●"/>
            </a:pPr>
            <a:r>
              <a:rPr lang="en">
                <a:latin typeface="Open Sans"/>
                <a:ea typeface="Open Sans"/>
                <a:cs typeface="Open Sans"/>
                <a:sym typeface="Open Sans"/>
              </a:rPr>
              <a:t>The INNER JOIN (or simply JOIN) selects all rows from both participating tables as long as there is a match between the joining columns specified by ON.</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9000"/>
                </a:solidFill>
              </a:rPr>
              <a:t>LEFT </a:t>
            </a:r>
            <a:r>
              <a:rPr lang="en">
                <a:solidFill>
                  <a:srgbClr val="FFF2CC"/>
                </a:solidFill>
              </a:rPr>
              <a:t>[OUTER]</a:t>
            </a:r>
            <a:r>
              <a:rPr lang="en">
                <a:solidFill>
                  <a:srgbClr val="BF9000"/>
                </a:solidFill>
              </a:rPr>
              <a:t> JOIN</a:t>
            </a:r>
            <a:endParaRPr>
              <a:solidFill>
                <a:srgbClr val="BF9000"/>
              </a:solidFill>
            </a:endParaRPr>
          </a:p>
        </p:txBody>
      </p:sp>
      <p:sp>
        <p:nvSpPr>
          <p:cNvPr id="392" name="Google Shape;392;p35"/>
          <p:cNvSpPr txBox="1"/>
          <p:nvPr>
            <p:ph idx="1" type="body"/>
          </p:nvPr>
        </p:nvSpPr>
        <p:spPr>
          <a:xfrm>
            <a:off x="1417700" y="1634400"/>
            <a:ext cx="3850500" cy="33684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SELECT</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A.*,</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B.CustomerID,</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B.Quantity,</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B.Date</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FROM</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`ba-770.public.product_info` A</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b="1" lang="en" sz="1400">
                <a:solidFill>
                  <a:srgbClr val="000000"/>
                </a:solidFill>
                <a:highlight>
                  <a:srgbClr val="F3F3F3"/>
                </a:highlight>
                <a:latin typeface="Open Sans"/>
                <a:ea typeface="Open Sans"/>
                <a:cs typeface="Open Sans"/>
                <a:sym typeface="Open Sans"/>
              </a:rPr>
              <a:t>LEFT JOIN</a:t>
            </a:r>
            <a:endParaRPr b="1"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  `ba-770.public.transactions` B</a:t>
            </a:r>
            <a:endParaRPr sz="1400">
              <a:solidFill>
                <a:srgbClr val="000000"/>
              </a:solidFill>
              <a:highlight>
                <a:srgbClr val="F3F3F3"/>
              </a:highlight>
              <a:latin typeface="Open Sans"/>
              <a:ea typeface="Open Sans"/>
              <a:cs typeface="Open Sans"/>
              <a:sym typeface="Open Sans"/>
            </a:endParaRPr>
          </a:p>
          <a:p>
            <a:pPr indent="0" lvl="0" marL="0" rtl="0" algn="l">
              <a:lnSpc>
                <a:spcPct val="140000"/>
              </a:lnSpc>
              <a:spcBef>
                <a:spcPts val="0"/>
              </a:spcBef>
              <a:spcAft>
                <a:spcPts val="0"/>
              </a:spcAft>
              <a:buNone/>
            </a:pPr>
            <a:r>
              <a:rPr b="1" lang="en" sz="1400">
                <a:solidFill>
                  <a:srgbClr val="000000"/>
                </a:solidFill>
                <a:highlight>
                  <a:srgbClr val="F3F3F3"/>
                </a:highlight>
                <a:latin typeface="Open Sans"/>
                <a:ea typeface="Open Sans"/>
                <a:cs typeface="Open Sans"/>
                <a:sym typeface="Open Sans"/>
              </a:rPr>
              <a:t>ON</a:t>
            </a:r>
            <a:r>
              <a:rPr lang="en" sz="1400">
                <a:solidFill>
                  <a:srgbClr val="000000"/>
                </a:solidFill>
                <a:highlight>
                  <a:srgbClr val="F3F3F3"/>
                </a:highlight>
                <a:latin typeface="Open Sans"/>
                <a:ea typeface="Open Sans"/>
                <a:cs typeface="Open Sans"/>
                <a:sym typeface="Open Sans"/>
              </a:rPr>
              <a:t> A.ID = B.ProductID</a:t>
            </a:r>
            <a:endParaRPr sz="1400">
              <a:solidFill>
                <a:srgbClr val="000000"/>
              </a:solidFill>
              <a:highlight>
                <a:srgbClr val="F3F3F3"/>
              </a:highlight>
              <a:latin typeface="Open Sans"/>
              <a:ea typeface="Open Sans"/>
              <a:cs typeface="Open Sans"/>
              <a:sym typeface="Open Sans"/>
            </a:endParaRPr>
          </a:p>
          <a:p>
            <a:pPr indent="0" lvl="0" marL="0" rtl="0" algn="l">
              <a:spcBef>
                <a:spcPts val="0"/>
              </a:spcBef>
              <a:spcAft>
                <a:spcPts val="1600"/>
              </a:spcAft>
              <a:buNone/>
            </a:pPr>
            <a:r>
              <a:t/>
            </a:r>
            <a:endParaRPr/>
          </a:p>
        </p:txBody>
      </p:sp>
      <p:sp>
        <p:nvSpPr>
          <p:cNvPr id="393" name="Google Shape;393;p35"/>
          <p:cNvSpPr txBox="1"/>
          <p:nvPr/>
        </p:nvSpPr>
        <p:spPr>
          <a:xfrm>
            <a:off x="4907225" y="2083350"/>
            <a:ext cx="3850500" cy="24744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SzPts val="1400"/>
              <a:buFont typeface="Open Sans"/>
              <a:buChar char="●"/>
            </a:pPr>
            <a:r>
              <a:rPr lang="en">
                <a:latin typeface="Open Sans"/>
                <a:ea typeface="Open Sans"/>
                <a:cs typeface="Open Sans"/>
                <a:sym typeface="Open Sans"/>
              </a:rPr>
              <a:t>Returns all the products from table A with their corresponding transactions (even if there is none). It also appends additional columns from table B: CustomerID, Quantity, Date.</a:t>
            </a:r>
            <a:endParaRPr>
              <a:latin typeface="Open Sans"/>
              <a:ea typeface="Open Sans"/>
              <a:cs typeface="Open Sans"/>
              <a:sym typeface="Open Sans"/>
            </a:endParaRPr>
          </a:p>
          <a:p>
            <a:pPr indent="-317500" lvl="0" marL="457200" rtl="0" algn="l">
              <a:lnSpc>
                <a:spcPct val="140000"/>
              </a:lnSpc>
              <a:spcBef>
                <a:spcPts val="0"/>
              </a:spcBef>
              <a:spcAft>
                <a:spcPts val="0"/>
              </a:spcAft>
              <a:buSzPts val="1400"/>
              <a:buFont typeface="Open Sans"/>
              <a:buChar char="●"/>
            </a:pPr>
            <a:r>
              <a:rPr lang="en">
                <a:latin typeface="Open Sans"/>
                <a:ea typeface="Open Sans"/>
                <a:cs typeface="Open Sans"/>
                <a:sym typeface="Open Sans"/>
              </a:rPr>
              <a:t>The LEFT OUTER JOIN (or simply LEFT JOIN) selects all rows from the left table and brings additional column(s) from the table on the right.</a:t>
            </a:r>
            <a:endParaRPr>
              <a:latin typeface="Open Sans"/>
              <a:ea typeface="Open Sans"/>
              <a:cs typeface="Open Sans"/>
              <a:sym typeface="Open Sans"/>
            </a:endParaRPr>
          </a:p>
        </p:txBody>
      </p:sp>
      <p:pic>
        <p:nvPicPr>
          <p:cNvPr id="394" name="Google Shape;394;p35"/>
          <p:cNvPicPr preferRelativeResize="0"/>
          <p:nvPr/>
        </p:nvPicPr>
        <p:blipFill rotWithShape="1">
          <a:blip r:embed="rId3">
            <a:alphaModFix/>
          </a:blip>
          <a:srcRect b="5019" l="0" r="0" t="5019"/>
          <a:stretch/>
        </p:blipFill>
        <p:spPr>
          <a:xfrm>
            <a:off x="4735150" y="315926"/>
            <a:ext cx="4097151" cy="1558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a:t>
            </a:r>
            <a:r>
              <a:rPr lang="en">
                <a:solidFill>
                  <a:srgbClr val="999999"/>
                </a:solidFill>
              </a:rPr>
              <a:t>[OUTER]</a:t>
            </a:r>
            <a:r>
              <a:rPr lang="en"/>
              <a:t> JOIN</a:t>
            </a:r>
            <a:endParaRPr/>
          </a:p>
        </p:txBody>
      </p:sp>
      <p:sp>
        <p:nvSpPr>
          <p:cNvPr id="400" name="Google Shape;400;p36"/>
          <p:cNvSpPr txBox="1"/>
          <p:nvPr>
            <p:ph idx="1" type="body"/>
          </p:nvPr>
        </p:nvSpPr>
        <p:spPr>
          <a:xfrm>
            <a:off x="1303800" y="1990050"/>
            <a:ext cx="7030500" cy="85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result of a RIGHT OUTER JOIN (or simply RIGHT JOIN) is similar and symmetric to that of LEFT OUTER JOIN. You can get the same output if you change LEFT to RIGHT and replace the position of the tables in the JOIN statement. The following joins are equivalent:</a:t>
            </a:r>
            <a:endParaRPr/>
          </a:p>
        </p:txBody>
      </p:sp>
      <p:sp>
        <p:nvSpPr>
          <p:cNvPr id="401" name="Google Shape;401;p36"/>
          <p:cNvSpPr txBox="1"/>
          <p:nvPr/>
        </p:nvSpPr>
        <p:spPr>
          <a:xfrm>
            <a:off x="1302900" y="3138700"/>
            <a:ext cx="3733800" cy="1779900"/>
          </a:xfrm>
          <a:prstGeom prst="rect">
            <a:avLst/>
          </a:prstGeom>
          <a:noFill/>
          <a:ln>
            <a:noFill/>
          </a:ln>
        </p:spPr>
        <p:txBody>
          <a:bodyPr anchorCtr="0" anchor="ctr" bIns="91425" lIns="91425" spcFirstLastPara="1" rIns="91425" wrap="square" tIns="91425">
            <a:noAutofit/>
          </a:bodyPr>
          <a:lstStyle/>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SELECT A.*, B.CustomerID, </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              B.Quantity, B.Date</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FROM `ba-770.public.product_info` A</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b="1" lang="en">
                <a:highlight>
                  <a:srgbClr val="F3F3F3"/>
                </a:highlight>
                <a:latin typeface="Open Sans"/>
                <a:ea typeface="Open Sans"/>
                <a:cs typeface="Open Sans"/>
                <a:sym typeface="Open Sans"/>
              </a:rPr>
              <a:t>LEFT JOIN</a:t>
            </a:r>
            <a:r>
              <a:rPr lang="en">
                <a:highlight>
                  <a:srgbClr val="F3F3F3"/>
                </a:highlight>
                <a:latin typeface="Open Sans"/>
                <a:ea typeface="Open Sans"/>
                <a:cs typeface="Open Sans"/>
                <a:sym typeface="Open Sans"/>
              </a:rPr>
              <a:t> `ba-770.public.transactions` B</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ON A.ID = B.ProductID</a:t>
            </a:r>
            <a:endParaRPr>
              <a:highlight>
                <a:srgbClr val="F3F3F3"/>
              </a:highlight>
              <a:latin typeface="Open Sans"/>
              <a:ea typeface="Open Sans"/>
              <a:cs typeface="Open Sans"/>
              <a:sym typeface="Open Sans"/>
            </a:endParaRPr>
          </a:p>
        </p:txBody>
      </p:sp>
      <p:sp>
        <p:nvSpPr>
          <p:cNvPr id="402" name="Google Shape;402;p36"/>
          <p:cNvSpPr txBox="1"/>
          <p:nvPr/>
        </p:nvSpPr>
        <p:spPr>
          <a:xfrm>
            <a:off x="5036700" y="3138700"/>
            <a:ext cx="3819600" cy="1779900"/>
          </a:xfrm>
          <a:prstGeom prst="rect">
            <a:avLst/>
          </a:prstGeom>
          <a:noFill/>
          <a:ln>
            <a:noFill/>
          </a:ln>
        </p:spPr>
        <p:txBody>
          <a:bodyPr anchorCtr="0" anchor="ctr" bIns="91425" lIns="91425" spcFirstLastPara="1" rIns="91425" wrap="square" tIns="91425">
            <a:noAutofit/>
          </a:bodyPr>
          <a:lstStyle/>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SELECT A.*, B.CustomerID, </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              B.Quantity, B.Date</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FROM `ba-770.public.transactions` B</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b="1" lang="en">
                <a:highlight>
                  <a:srgbClr val="F3F3F3"/>
                </a:highlight>
                <a:latin typeface="Open Sans"/>
                <a:ea typeface="Open Sans"/>
                <a:cs typeface="Open Sans"/>
                <a:sym typeface="Open Sans"/>
              </a:rPr>
              <a:t>RIGHT JOIN</a:t>
            </a:r>
            <a:r>
              <a:rPr lang="en">
                <a:highlight>
                  <a:srgbClr val="F3F3F3"/>
                </a:highlight>
                <a:latin typeface="Open Sans"/>
                <a:ea typeface="Open Sans"/>
                <a:cs typeface="Open Sans"/>
                <a:sym typeface="Open Sans"/>
              </a:rPr>
              <a:t> `ba-770.public.product_info` A</a:t>
            </a:r>
            <a:endParaRPr>
              <a:highlight>
                <a:srgbClr val="F3F3F3"/>
              </a:highlight>
              <a:latin typeface="Open Sans"/>
              <a:ea typeface="Open Sans"/>
              <a:cs typeface="Open Sans"/>
              <a:sym typeface="Open Sans"/>
            </a:endParaRPr>
          </a:p>
          <a:p>
            <a:pPr indent="0" lvl="0" marL="0" marR="0" rtl="0" algn="l">
              <a:lnSpc>
                <a:spcPct val="140000"/>
              </a:lnSpc>
              <a:spcBef>
                <a:spcPts val="0"/>
              </a:spcBef>
              <a:spcAft>
                <a:spcPts val="0"/>
              </a:spcAft>
              <a:buNone/>
            </a:pPr>
            <a:r>
              <a:rPr lang="en">
                <a:highlight>
                  <a:srgbClr val="F3F3F3"/>
                </a:highlight>
                <a:latin typeface="Open Sans"/>
                <a:ea typeface="Open Sans"/>
                <a:cs typeface="Open Sans"/>
                <a:sym typeface="Open Sans"/>
              </a:rPr>
              <a:t>ON A.ID = B.ProductID</a:t>
            </a:r>
            <a:endParaRPr>
              <a:highlight>
                <a:srgbClr val="F3F3F3"/>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a:t>
            </a:r>
            <a:r>
              <a:rPr lang="en">
                <a:solidFill>
                  <a:srgbClr val="999999"/>
                </a:solidFill>
              </a:rPr>
              <a:t>[OUTER]</a:t>
            </a:r>
            <a:r>
              <a:rPr lang="en"/>
              <a:t> JOIN</a:t>
            </a:r>
            <a:endParaRPr/>
          </a:p>
        </p:txBody>
      </p:sp>
      <p:sp>
        <p:nvSpPr>
          <p:cNvPr id="408" name="Google Shape;408;p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FULL OUTER JOIN (or simply FULL JOIN) returns all fields for </a:t>
            </a:r>
            <a:r>
              <a:rPr lang="en" u="sng"/>
              <a:t>all rows in both tables</a:t>
            </a:r>
            <a:r>
              <a:rPr lang="en"/>
              <a:t> that meet the join condition.</a:t>
            </a:r>
            <a:endParaRPr/>
          </a:p>
          <a:p>
            <a:pPr indent="0" lvl="0" marL="0" rtl="0" algn="l">
              <a:spcBef>
                <a:spcPts val="1600"/>
              </a:spcBef>
              <a:spcAft>
                <a:spcPts val="0"/>
              </a:spcAft>
              <a:buNone/>
            </a:pPr>
            <a:r>
              <a:rPr lang="en">
                <a:highlight>
                  <a:srgbClr val="EFEFEF"/>
                </a:highlight>
              </a:rPr>
              <a:t>SELECT A.*, B.Quantity</a:t>
            </a:r>
            <a:endParaRPr>
              <a:highlight>
                <a:srgbClr val="EFEFEF"/>
              </a:highlight>
            </a:endParaRPr>
          </a:p>
          <a:p>
            <a:pPr indent="0" lvl="0" marL="0" rtl="0" algn="l">
              <a:spcBef>
                <a:spcPts val="0"/>
              </a:spcBef>
              <a:spcAft>
                <a:spcPts val="0"/>
              </a:spcAft>
              <a:buNone/>
            </a:pPr>
            <a:r>
              <a:rPr lang="en">
                <a:highlight>
                  <a:srgbClr val="EFEFEF"/>
                </a:highlight>
              </a:rPr>
              <a:t>FROM `ba-770.public.product_info` A</a:t>
            </a:r>
            <a:endParaRPr>
              <a:highlight>
                <a:srgbClr val="EFEFEF"/>
              </a:highlight>
            </a:endParaRPr>
          </a:p>
          <a:p>
            <a:pPr indent="0" lvl="0" marL="0" rtl="0" algn="l">
              <a:spcBef>
                <a:spcPts val="0"/>
              </a:spcBef>
              <a:spcAft>
                <a:spcPts val="0"/>
              </a:spcAft>
              <a:buNone/>
            </a:pPr>
            <a:r>
              <a:rPr lang="en">
                <a:highlight>
                  <a:srgbClr val="EFEFEF"/>
                </a:highlight>
              </a:rPr>
              <a:t>FULL JOIN `ba-770.public.transactions` B</a:t>
            </a:r>
            <a:endParaRPr>
              <a:highlight>
                <a:srgbClr val="EFEFEF"/>
              </a:highlight>
            </a:endParaRPr>
          </a:p>
          <a:p>
            <a:pPr indent="0" lvl="0" marL="0" rtl="0" algn="l">
              <a:spcBef>
                <a:spcPts val="0"/>
              </a:spcBef>
              <a:spcAft>
                <a:spcPts val="0"/>
              </a:spcAft>
              <a:buNone/>
            </a:pPr>
            <a:r>
              <a:rPr lang="en">
                <a:highlight>
                  <a:srgbClr val="EFEFEF"/>
                </a:highlight>
              </a:rPr>
              <a:t>ON A.ID = B.ProductID</a:t>
            </a:r>
            <a:endParaRPr>
              <a:highlight>
                <a:srgbClr val="EFEFE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JOIN</a:t>
            </a:r>
            <a:endParaRPr/>
          </a:p>
        </p:txBody>
      </p:sp>
      <p:sp>
        <p:nvSpPr>
          <p:cNvPr id="414" name="Google Shape;414;p38"/>
          <p:cNvSpPr txBox="1"/>
          <p:nvPr>
            <p:ph idx="1" type="body"/>
          </p:nvPr>
        </p:nvSpPr>
        <p:spPr>
          <a:xfrm>
            <a:off x="1303800" y="1990050"/>
            <a:ext cx="7030500" cy="28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cross join combines each row of the first data set with each row of the second dataset, where every combination is represented in the output. As a result, the number of total rows in the join are:</a:t>
            </a:r>
            <a:endParaRPr/>
          </a:p>
          <a:p>
            <a:pPr indent="0" lvl="0" marL="0" rtl="0" algn="l">
              <a:spcBef>
                <a:spcPts val="1600"/>
              </a:spcBef>
              <a:spcAft>
                <a:spcPts val="0"/>
              </a:spcAft>
              <a:buNone/>
            </a:pPr>
            <a:r>
              <a:rPr lang="en"/>
              <a:t>Rows(TableA) * Rows(TableB)</a:t>
            </a:r>
            <a:endParaRPr/>
          </a:p>
          <a:p>
            <a:pPr indent="0" lvl="0" marL="0" rtl="0" algn="l">
              <a:spcBef>
                <a:spcPts val="1600"/>
              </a:spcBef>
              <a:spcAft>
                <a:spcPts val="0"/>
              </a:spcAft>
              <a:buNone/>
            </a:pPr>
            <a:r>
              <a:rPr b="1" lang="en"/>
              <a:t>NOTE:</a:t>
            </a:r>
            <a:r>
              <a:rPr lang="en"/>
              <a:t> Depending on the size of your datasets, a cross join can greatly expand the size of the output, which may increase costs in some environments.</a:t>
            </a:r>
            <a:endParaRPr/>
          </a:p>
          <a:p>
            <a:pPr indent="0" lvl="0" marL="0" rtl="0" algn="l">
              <a:spcBef>
                <a:spcPts val="1600"/>
              </a:spcBef>
              <a:spcAft>
                <a:spcPts val="0"/>
              </a:spcAft>
              <a:buNone/>
            </a:pPr>
            <a:r>
              <a:rPr lang="en">
                <a:highlight>
                  <a:srgbClr val="EFEFEF"/>
                </a:highlight>
              </a:rPr>
              <a:t>SELECT A.Name, B.*</a:t>
            </a:r>
            <a:endParaRPr>
              <a:highlight>
                <a:srgbClr val="EFEFEF"/>
              </a:highlight>
            </a:endParaRPr>
          </a:p>
          <a:p>
            <a:pPr indent="0" lvl="0" marL="0" rtl="0" algn="l">
              <a:spcBef>
                <a:spcPts val="0"/>
              </a:spcBef>
              <a:spcAft>
                <a:spcPts val="0"/>
              </a:spcAft>
              <a:buNone/>
            </a:pPr>
            <a:r>
              <a:rPr lang="en">
                <a:highlight>
                  <a:srgbClr val="EFEFEF"/>
                </a:highlight>
              </a:rPr>
              <a:t>FROM `ba-770.public.product_info` A</a:t>
            </a:r>
            <a:endParaRPr>
              <a:highlight>
                <a:srgbClr val="EFEFEF"/>
              </a:highlight>
            </a:endParaRPr>
          </a:p>
          <a:p>
            <a:pPr indent="0" lvl="0" marL="0" rtl="0" algn="l">
              <a:spcBef>
                <a:spcPts val="0"/>
              </a:spcBef>
              <a:spcAft>
                <a:spcPts val="0"/>
              </a:spcAft>
              <a:buNone/>
            </a:pPr>
            <a:r>
              <a:rPr lang="en">
                <a:highlight>
                  <a:srgbClr val="EFEFEF"/>
                </a:highlight>
              </a:rPr>
              <a:t>CROSS JOIN `ba-770.public.transactions` B</a:t>
            </a:r>
            <a:endParaRPr>
              <a:highlight>
                <a:srgbClr val="EFEFEF"/>
              </a:highlight>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UNION ALL &amp; UNION DISTINCT</a:t>
            </a:r>
            <a:endParaRPr/>
          </a:p>
        </p:txBody>
      </p:sp>
      <p:sp>
        <p:nvSpPr>
          <p:cNvPr id="420" name="Google Shape;420;p39"/>
          <p:cNvSpPr txBox="1"/>
          <p:nvPr>
            <p:ph idx="1" type="body"/>
          </p:nvPr>
        </p:nvSpPr>
        <p:spPr>
          <a:xfrm>
            <a:off x="281025" y="1990050"/>
            <a:ext cx="8745600" cy="138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SELECT CustomerID, CustomerName, Email, City, Age FROM `ba-770.public.customer_info`</a:t>
            </a:r>
            <a:endParaRPr sz="1400">
              <a:solidFill>
                <a:srgbClr val="000000"/>
              </a:solidFill>
              <a:highlight>
                <a:srgbClr val="F3F3F3"/>
              </a:highlight>
              <a:latin typeface="Open Sans"/>
              <a:ea typeface="Open Sans"/>
              <a:cs typeface="Open Sans"/>
              <a:sym typeface="Open Sans"/>
            </a:endParaRPr>
          </a:p>
          <a:p>
            <a:pPr indent="0" lvl="0" marL="0" rtl="0" algn="l">
              <a:lnSpc>
                <a:spcPct val="15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UNION ALL</a:t>
            </a:r>
            <a:endParaRPr sz="1400">
              <a:solidFill>
                <a:srgbClr val="000000"/>
              </a:solidFill>
              <a:highlight>
                <a:srgbClr val="F3F3F3"/>
              </a:highlight>
              <a:latin typeface="Open Sans"/>
              <a:ea typeface="Open Sans"/>
              <a:cs typeface="Open Sans"/>
              <a:sym typeface="Open Sans"/>
            </a:endParaRPr>
          </a:p>
          <a:p>
            <a:pPr indent="0" lvl="0" marL="0" rtl="0" algn="l">
              <a:lnSpc>
                <a:spcPct val="150000"/>
              </a:lnSpc>
              <a:spcBef>
                <a:spcPts val="0"/>
              </a:spcBef>
              <a:spcAft>
                <a:spcPts val="0"/>
              </a:spcAft>
              <a:buNone/>
            </a:pPr>
            <a:r>
              <a:rPr lang="en" sz="1400">
                <a:solidFill>
                  <a:srgbClr val="000000"/>
                </a:solidFill>
                <a:highlight>
                  <a:srgbClr val="F3F3F3"/>
                </a:highlight>
                <a:latin typeface="Open Sans"/>
                <a:ea typeface="Open Sans"/>
                <a:cs typeface="Open Sans"/>
                <a:sym typeface="Open Sans"/>
              </a:rPr>
              <a:t>SELECT CustomerID, CustomerName, Email, City, Age FROM `ba-770.public.customer_info_past`</a:t>
            </a:r>
            <a:endParaRPr sz="1400">
              <a:solidFill>
                <a:srgbClr val="000000"/>
              </a:solidFill>
              <a:highlight>
                <a:srgbClr val="F3F3F3"/>
              </a:highlight>
              <a:latin typeface="Open Sans"/>
              <a:ea typeface="Open Sans"/>
              <a:cs typeface="Open Sans"/>
              <a:sym typeface="Open Sans"/>
            </a:endParaRPr>
          </a:p>
          <a:p>
            <a:pPr indent="0" lvl="0" marL="0" rtl="0" algn="l">
              <a:spcBef>
                <a:spcPts val="0"/>
              </a:spcBef>
              <a:spcAft>
                <a:spcPts val="1600"/>
              </a:spcAft>
              <a:buNone/>
            </a:pPr>
            <a:r>
              <a:t/>
            </a:r>
            <a:endParaRPr/>
          </a:p>
        </p:txBody>
      </p:sp>
      <p:sp>
        <p:nvSpPr>
          <p:cNvPr id="421" name="Google Shape;421;p39"/>
          <p:cNvSpPr txBox="1"/>
          <p:nvPr/>
        </p:nvSpPr>
        <p:spPr>
          <a:xfrm>
            <a:off x="1303800" y="3252550"/>
            <a:ext cx="4061100" cy="16611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SzPts val="1400"/>
              <a:buFont typeface="Open Sans"/>
              <a:buChar char="●"/>
            </a:pPr>
            <a:r>
              <a:rPr b="1" lang="en">
                <a:latin typeface="Open Sans"/>
                <a:ea typeface="Open Sans"/>
                <a:cs typeface="Open Sans"/>
                <a:sym typeface="Open Sans"/>
              </a:rPr>
              <a:t>UNION ALL</a:t>
            </a:r>
            <a:r>
              <a:rPr lang="en">
                <a:latin typeface="Open Sans"/>
                <a:ea typeface="Open Sans"/>
                <a:cs typeface="Open Sans"/>
                <a:sym typeface="Open Sans"/>
              </a:rPr>
              <a:t> will merge two queries. They must have same column name/type. Duplicates, if any, will persist.</a:t>
            </a:r>
            <a:endParaRPr>
              <a:latin typeface="Open Sans"/>
              <a:ea typeface="Open Sans"/>
              <a:cs typeface="Open Sans"/>
              <a:sym typeface="Open Sans"/>
            </a:endParaRPr>
          </a:p>
          <a:p>
            <a:pPr indent="-317500" lvl="0" marL="457200" rtl="0" algn="l">
              <a:lnSpc>
                <a:spcPct val="140000"/>
              </a:lnSpc>
              <a:spcBef>
                <a:spcPts val="0"/>
              </a:spcBef>
              <a:spcAft>
                <a:spcPts val="0"/>
              </a:spcAft>
              <a:buSzPts val="1400"/>
              <a:buFont typeface="Open Sans"/>
              <a:buChar char="●"/>
            </a:pPr>
            <a:r>
              <a:rPr b="1" lang="en">
                <a:latin typeface="Open Sans"/>
                <a:ea typeface="Open Sans"/>
                <a:cs typeface="Open Sans"/>
                <a:sym typeface="Open Sans"/>
              </a:rPr>
              <a:t>UNION DISTINCT</a:t>
            </a:r>
            <a:r>
              <a:rPr lang="en">
                <a:latin typeface="Open Sans"/>
                <a:ea typeface="Open Sans"/>
                <a:cs typeface="Open Sans"/>
                <a:sym typeface="Open Sans"/>
              </a:rPr>
              <a:t> will remove the duplicates during the merge.</a:t>
            </a:r>
            <a:endParaRPr>
              <a:latin typeface="Open Sans"/>
              <a:ea typeface="Open Sans"/>
              <a:cs typeface="Open Sans"/>
              <a:sym typeface="Open Sans"/>
            </a:endParaRPr>
          </a:p>
          <a:p>
            <a:pPr indent="0" lvl="0" marL="0" rtl="0" algn="l">
              <a:spcBef>
                <a:spcPts val="1600"/>
              </a:spcBef>
              <a:spcAft>
                <a:spcPts val="0"/>
              </a:spcAft>
              <a:buNone/>
            </a:pPr>
            <a:r>
              <a:t/>
            </a:r>
            <a:endParaRPr/>
          </a:p>
        </p:txBody>
      </p:sp>
      <p:pic>
        <p:nvPicPr>
          <p:cNvPr id="422" name="Google Shape;422;p39"/>
          <p:cNvPicPr preferRelativeResize="0"/>
          <p:nvPr/>
        </p:nvPicPr>
        <p:blipFill>
          <a:blip r:embed="rId3">
            <a:alphaModFix/>
          </a:blip>
          <a:stretch>
            <a:fillRect/>
          </a:stretch>
        </p:blipFill>
        <p:spPr>
          <a:xfrm>
            <a:off x="5462402" y="3252550"/>
            <a:ext cx="3222398" cy="1619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 Lab Session</a:t>
            </a:r>
            <a:endParaRPr/>
          </a:p>
        </p:txBody>
      </p:sp>
      <p:sp>
        <p:nvSpPr>
          <p:cNvPr id="428" name="Google Shape;428;p40"/>
          <p:cNvSpPr txBox="1"/>
          <p:nvPr>
            <p:ph idx="1" type="body"/>
          </p:nvPr>
        </p:nvSpPr>
        <p:spPr>
          <a:xfrm>
            <a:off x="1303800" y="1990050"/>
            <a:ext cx="7278000" cy="25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accent5"/>
                </a:solidFill>
                <a:hlinkClick r:id="rId3">
                  <a:extLst>
                    <a:ext uri="{A12FA001-AC4F-418D-AE19-62706E023703}">
                      <ahyp:hlinkClr val="tx"/>
                    </a:ext>
                  </a:extLst>
                </a:hlinkClick>
              </a:rPr>
              <a:t>Weather Data in BigQuery</a:t>
            </a:r>
            <a:r>
              <a:rPr lang="en" sz="1200">
                <a:solidFill>
                  <a:srgbClr val="000000"/>
                </a:solidFill>
                <a:latin typeface="Calibri"/>
                <a:ea typeface="Calibri"/>
                <a:cs typeface="Calibri"/>
                <a:sym typeface="Calibri"/>
              </a:rPr>
              <a:t> - 00:45</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Carry out interactive queries on the BigQuery console.</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Combine and run analytics on multiple datasets.</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b="1">
              <a:solidFill>
                <a:srgbClr val="CC0000"/>
              </a:solidFill>
            </a:endParaRPr>
          </a:p>
          <a:p>
            <a:pPr indent="0" lvl="0" marL="0" rtl="0" algn="l">
              <a:spcBef>
                <a:spcPts val="1600"/>
              </a:spcBef>
              <a:spcAft>
                <a:spcPts val="0"/>
              </a:spcAft>
              <a:buNone/>
            </a:pPr>
            <a:r>
              <a:rPr lang="en">
                <a:solidFill>
                  <a:srgbClr val="CC0000"/>
                </a:solidFill>
              </a:rPr>
              <a:t>**NOTE** OPEN QWIKLABS IN AN incognito MODE GOOGLE CHROME PAGE</a:t>
            </a:r>
            <a:endParaRPr>
              <a:solidFill>
                <a:srgbClr val="CC0000"/>
              </a:solidFill>
            </a:endParaRPr>
          </a:p>
          <a:p>
            <a:pPr indent="0" lvl="0" marL="0" rtl="0" algn="l">
              <a:spcBef>
                <a:spcPts val="1600"/>
              </a:spcBef>
              <a:spcAft>
                <a:spcPts val="0"/>
              </a:spcAft>
              <a:buNone/>
            </a:pPr>
            <a:r>
              <a:t/>
            </a:r>
            <a:endParaRPr b="1">
              <a:solidFill>
                <a:srgbClr val="CC0000"/>
              </a:solidFill>
            </a:endParaRPr>
          </a:p>
          <a:p>
            <a:pPr indent="0" lvl="0" marL="0" rtl="0" algn="l">
              <a:lnSpc>
                <a:spcPct val="100000"/>
              </a:lnSpc>
              <a:spcBef>
                <a:spcPts val="1600"/>
              </a:spcBef>
              <a:spcAft>
                <a:spcPts val="0"/>
              </a:spcAft>
              <a:buNone/>
            </a:pPr>
            <a:r>
              <a:t/>
            </a:r>
            <a:endParaRPr sz="1200">
              <a:solidFill>
                <a:srgbClr val="000000"/>
              </a:solidFill>
              <a:latin typeface="Calibri"/>
              <a:ea typeface="Calibri"/>
              <a:cs typeface="Calibri"/>
              <a:sym typeface="Calibri"/>
            </a:endParaRPr>
          </a:p>
        </p:txBody>
      </p:sp>
      <p:pic>
        <p:nvPicPr>
          <p:cNvPr id="429" name="Google Shape;429;p40"/>
          <p:cNvPicPr preferRelativeResize="0"/>
          <p:nvPr/>
        </p:nvPicPr>
        <p:blipFill>
          <a:blip r:embed="rId4">
            <a:alphaModFix/>
          </a:blip>
          <a:stretch>
            <a:fillRect/>
          </a:stretch>
        </p:blipFill>
        <p:spPr>
          <a:xfrm>
            <a:off x="6340713" y="598575"/>
            <a:ext cx="2143125" cy="213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1"/>
          <p:cNvPicPr preferRelativeResize="0"/>
          <p:nvPr/>
        </p:nvPicPr>
        <p:blipFill>
          <a:blip r:embed="rId3">
            <a:alphaModFix/>
          </a:blip>
          <a:stretch>
            <a:fillRect/>
          </a:stretch>
        </p:blipFill>
        <p:spPr>
          <a:xfrm>
            <a:off x="1662175" y="1504500"/>
            <a:ext cx="5819650" cy="309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Apache Spark?</a:t>
            </a:r>
            <a:endParaRPr/>
          </a:p>
        </p:txBody>
      </p:sp>
      <p:sp>
        <p:nvSpPr>
          <p:cNvPr id="440" name="Google Shape;440;p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Apache Spark is a </a:t>
            </a:r>
            <a:r>
              <a:rPr b="1" lang="en"/>
              <a:t>unified computing engine</a:t>
            </a:r>
            <a:r>
              <a:rPr lang="en"/>
              <a:t> and a </a:t>
            </a:r>
            <a:r>
              <a:rPr b="1" lang="en"/>
              <a:t>set of libraries</a:t>
            </a:r>
            <a:r>
              <a:rPr lang="en"/>
              <a:t> for </a:t>
            </a:r>
            <a:r>
              <a:rPr b="1" lang="en"/>
              <a:t>parallel data processing</a:t>
            </a:r>
            <a:r>
              <a:rPr lang="en"/>
              <a:t> on </a:t>
            </a:r>
            <a:r>
              <a:rPr b="1" lang="en"/>
              <a:t>computer clusters</a:t>
            </a:r>
            <a:r>
              <a:rPr lang="en"/>
              <a:t>.</a:t>
            </a:r>
            <a:endParaRPr/>
          </a:p>
          <a:p>
            <a:pPr indent="-311150" lvl="0" marL="457200" rtl="0" algn="l">
              <a:spcBef>
                <a:spcPts val="0"/>
              </a:spcBef>
              <a:spcAft>
                <a:spcPts val="0"/>
              </a:spcAft>
              <a:buSzPts val="1300"/>
              <a:buChar char="●"/>
            </a:pPr>
            <a:r>
              <a:rPr lang="en"/>
              <a:t>Created by AMPLab – UC Berkeley (same people who made Databricks later)</a:t>
            </a:r>
            <a:endParaRPr/>
          </a:p>
          <a:p>
            <a:pPr indent="-311150" lvl="0" marL="457200" rtl="0" algn="l">
              <a:spcBef>
                <a:spcPts val="0"/>
              </a:spcBef>
              <a:spcAft>
                <a:spcPts val="0"/>
              </a:spcAft>
              <a:buSzPts val="1300"/>
              <a:buChar char="●"/>
            </a:pPr>
            <a:r>
              <a:rPr lang="en"/>
              <a:t>Open sourced in 2010. Lives on GitHub</a:t>
            </a:r>
            <a:endParaRPr/>
          </a:p>
          <a:p>
            <a:pPr indent="-311150" lvl="0" marL="457200" rtl="0" algn="l">
              <a:spcBef>
                <a:spcPts val="0"/>
              </a:spcBef>
              <a:spcAft>
                <a:spcPts val="0"/>
              </a:spcAft>
              <a:buSzPts val="1300"/>
              <a:buChar char="●"/>
            </a:pPr>
            <a:r>
              <a:rPr lang="en"/>
              <a:t>Written in Scala</a:t>
            </a:r>
            <a:endParaRPr/>
          </a:p>
          <a:p>
            <a:pPr indent="-311150" lvl="0" marL="457200" rtl="0" algn="l">
              <a:spcBef>
                <a:spcPts val="0"/>
              </a:spcBef>
              <a:spcAft>
                <a:spcPts val="0"/>
              </a:spcAft>
              <a:buSzPts val="1300"/>
              <a:buChar char="●"/>
            </a:pPr>
            <a:r>
              <a:rPr lang="en"/>
              <a:t>Available</a:t>
            </a:r>
            <a:r>
              <a:rPr lang="en"/>
              <a:t> in</a:t>
            </a:r>
            <a:endParaRPr/>
          </a:p>
          <a:p>
            <a:pPr indent="-298450" lvl="1" marL="914400" rtl="0" algn="l">
              <a:spcBef>
                <a:spcPts val="0"/>
              </a:spcBef>
              <a:spcAft>
                <a:spcPts val="0"/>
              </a:spcAft>
              <a:buSzPts val="1100"/>
              <a:buChar char="○"/>
            </a:pPr>
            <a:r>
              <a:rPr lang="en"/>
              <a:t>Python</a:t>
            </a:r>
            <a:endParaRPr/>
          </a:p>
          <a:p>
            <a:pPr indent="-298450" lvl="1" marL="914400" rtl="0" algn="l">
              <a:spcBef>
                <a:spcPts val="0"/>
              </a:spcBef>
              <a:spcAft>
                <a:spcPts val="0"/>
              </a:spcAft>
              <a:buSzPts val="1100"/>
              <a:buChar char="○"/>
            </a:pPr>
            <a:r>
              <a:rPr lang="en"/>
              <a:t>Java</a:t>
            </a:r>
            <a:endParaRPr/>
          </a:p>
          <a:p>
            <a:pPr indent="-298450" lvl="1" marL="914400" rtl="0" algn="l">
              <a:spcBef>
                <a:spcPts val="0"/>
              </a:spcBef>
              <a:spcAft>
                <a:spcPts val="0"/>
              </a:spcAft>
              <a:buSzPts val="1100"/>
              <a:buChar char="○"/>
            </a:pPr>
            <a:r>
              <a:rPr lang="en"/>
              <a:t>Scala</a:t>
            </a:r>
            <a:endParaRPr/>
          </a:p>
          <a:p>
            <a:pPr indent="-298450" lvl="1" marL="914400" rtl="0" algn="l">
              <a:spcBef>
                <a:spcPts val="0"/>
              </a:spcBef>
              <a:spcAft>
                <a:spcPts val="0"/>
              </a:spcAft>
              <a:buSzPts val="1100"/>
              <a:buChar char="○"/>
            </a:pPr>
            <a:r>
              <a:rPr lang="en"/>
              <a:t>R</a:t>
            </a:r>
            <a:endParaRPr/>
          </a:p>
        </p:txBody>
      </p:sp>
      <p:pic>
        <p:nvPicPr>
          <p:cNvPr id="441" name="Google Shape;441;p42"/>
          <p:cNvPicPr preferRelativeResize="0"/>
          <p:nvPr/>
        </p:nvPicPr>
        <p:blipFill>
          <a:blip r:embed="rId3">
            <a:alphaModFix/>
          </a:blip>
          <a:stretch>
            <a:fillRect/>
          </a:stretch>
        </p:blipFill>
        <p:spPr>
          <a:xfrm>
            <a:off x="4704975" y="3215075"/>
            <a:ext cx="3916601" cy="1658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Unified Computing Engine</a:t>
            </a:r>
            <a:endParaRPr/>
          </a:p>
        </p:txBody>
      </p:sp>
      <p:sp>
        <p:nvSpPr>
          <p:cNvPr id="447" name="Google Shape;447;p4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Spark is designed to support a wide range of data analytics tasks, ranging from simple data loading and SQL queries to machine learning and streaming computation, over the same computing engine and with a consistent set of APIs.</a:t>
            </a:r>
            <a:endParaRPr/>
          </a:p>
          <a:p>
            <a:pPr indent="-311150" lvl="0" marL="457200" marR="0" rtl="0" algn="l">
              <a:lnSpc>
                <a:spcPct val="115000"/>
              </a:lnSpc>
              <a:spcBef>
                <a:spcPts val="0"/>
              </a:spcBef>
              <a:spcAft>
                <a:spcPts val="0"/>
              </a:spcAft>
              <a:buClr>
                <a:schemeClr val="dk2"/>
              </a:buClr>
              <a:buSzPts val="1300"/>
              <a:buFont typeface="Nunito"/>
              <a:buChar char="●"/>
            </a:pPr>
            <a:r>
              <a:rPr lang="en"/>
              <a:t>Because of its unified nature, it can optimize across different libraries and functions. For example, if you load data using a SQL query and then evaluate a machine learning model over it using Spark’s ML library, the engine can combine these steps into one scan over the data.</a:t>
            </a:r>
            <a:endParaRPr/>
          </a:p>
          <a:p>
            <a:pPr indent="-311150" lvl="0" marL="457200" marR="0" rtl="0" algn="l">
              <a:lnSpc>
                <a:spcPct val="115000"/>
              </a:lnSpc>
              <a:spcBef>
                <a:spcPts val="0"/>
              </a:spcBef>
              <a:spcAft>
                <a:spcPts val="0"/>
              </a:spcAft>
              <a:buSzPts val="1300"/>
              <a:buChar char="●"/>
            </a:pPr>
            <a:r>
              <a:rPr lang="en"/>
              <a:t>Spark focuses on being a compute engine rather than a permanent storage solution, meanwhile, it can handle loading data from various storage systems such as:</a:t>
            </a:r>
            <a:endParaRPr/>
          </a:p>
          <a:p>
            <a:pPr indent="-298450" lvl="1" marL="914400" marR="0" rtl="0" algn="l">
              <a:lnSpc>
                <a:spcPct val="115000"/>
              </a:lnSpc>
              <a:spcBef>
                <a:spcPts val="0"/>
              </a:spcBef>
              <a:spcAft>
                <a:spcPts val="0"/>
              </a:spcAft>
              <a:buSzPts val="1100"/>
              <a:buChar char="○"/>
            </a:pPr>
            <a:r>
              <a:rPr lang="en"/>
              <a:t>HDFS</a:t>
            </a:r>
            <a:endParaRPr/>
          </a:p>
          <a:p>
            <a:pPr indent="-298450" lvl="1" marL="914400" marR="0" rtl="0" algn="l">
              <a:lnSpc>
                <a:spcPct val="115000"/>
              </a:lnSpc>
              <a:spcBef>
                <a:spcPts val="0"/>
              </a:spcBef>
              <a:spcAft>
                <a:spcPts val="0"/>
              </a:spcAft>
              <a:buSzPts val="1100"/>
              <a:buChar char="○"/>
            </a:pPr>
            <a:r>
              <a:rPr lang="en"/>
              <a:t>Google Cloud Storage</a:t>
            </a:r>
            <a:endParaRPr/>
          </a:p>
          <a:p>
            <a:pPr indent="-298450" lvl="1" marL="914400" marR="0" rtl="0" algn="l">
              <a:lnSpc>
                <a:spcPct val="115000"/>
              </a:lnSpc>
              <a:spcBef>
                <a:spcPts val="0"/>
              </a:spcBef>
              <a:spcAft>
                <a:spcPts val="0"/>
              </a:spcAft>
              <a:buSzPts val="1100"/>
              <a:buChar char="○"/>
            </a:pPr>
            <a:r>
              <a:rPr lang="en"/>
              <a:t>AWS S3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a:t>
            </a:r>
            <a:endParaRPr/>
          </a:p>
        </p:txBody>
      </p:sp>
      <p:sp>
        <p:nvSpPr>
          <p:cNvPr id="329" name="Google Shape;329;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More on SQL</a:t>
            </a:r>
            <a:endParaRPr/>
          </a:p>
          <a:p>
            <a:pPr indent="-311150" lvl="0" marL="457200" rtl="0" algn="l">
              <a:spcBef>
                <a:spcPts val="0"/>
              </a:spcBef>
              <a:spcAft>
                <a:spcPts val="0"/>
              </a:spcAft>
              <a:buSzPts val="1300"/>
              <a:buChar char="●"/>
            </a:pPr>
            <a:r>
              <a:rPr lang="en"/>
              <a:t>Joins</a:t>
            </a:r>
            <a:endParaRPr/>
          </a:p>
          <a:p>
            <a:pPr indent="-311150" lvl="0" marL="457200" rtl="0" algn="l">
              <a:spcBef>
                <a:spcPts val="0"/>
              </a:spcBef>
              <a:spcAft>
                <a:spcPts val="0"/>
              </a:spcAft>
              <a:buSzPts val="1300"/>
              <a:buChar char="●"/>
            </a:pPr>
            <a:r>
              <a:rPr lang="en"/>
              <a:t>Spark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453" name="Google Shape;453;p4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Standard libraries - included in the installation</a:t>
            </a:r>
            <a:endParaRPr/>
          </a:p>
          <a:p>
            <a:pPr indent="-298450" lvl="1" marL="914400" rtl="0" algn="l">
              <a:spcBef>
                <a:spcPts val="0"/>
              </a:spcBef>
              <a:spcAft>
                <a:spcPts val="0"/>
              </a:spcAft>
              <a:buSzPts val="1100"/>
              <a:buChar char="○"/>
            </a:pPr>
            <a:r>
              <a:rPr lang="en"/>
              <a:t>Spark SQL - SQL and structured data</a:t>
            </a:r>
            <a:endParaRPr/>
          </a:p>
          <a:p>
            <a:pPr indent="-298450" lvl="1" marL="914400" rtl="0" algn="l">
              <a:spcBef>
                <a:spcPts val="0"/>
              </a:spcBef>
              <a:spcAft>
                <a:spcPts val="0"/>
              </a:spcAft>
              <a:buSzPts val="1100"/>
              <a:buChar char="○"/>
            </a:pPr>
            <a:r>
              <a:rPr lang="en"/>
              <a:t>MLlib - machine learning</a:t>
            </a:r>
            <a:endParaRPr/>
          </a:p>
          <a:p>
            <a:pPr indent="-298450" lvl="1" marL="914400" rtl="0" algn="l">
              <a:spcBef>
                <a:spcPts val="0"/>
              </a:spcBef>
              <a:spcAft>
                <a:spcPts val="0"/>
              </a:spcAft>
              <a:buSzPts val="1100"/>
              <a:buChar char="○"/>
            </a:pPr>
            <a:r>
              <a:rPr lang="en"/>
              <a:t>Spark Streaming</a:t>
            </a:r>
            <a:endParaRPr/>
          </a:p>
          <a:p>
            <a:pPr indent="-311150" lvl="0" marL="457200" rtl="0" algn="l">
              <a:spcBef>
                <a:spcPts val="0"/>
              </a:spcBef>
              <a:spcAft>
                <a:spcPts val="0"/>
              </a:spcAft>
              <a:buSzPts val="1300"/>
              <a:buChar char="●"/>
            </a:pPr>
            <a:r>
              <a:rPr lang="en"/>
              <a:t>Third-party libraries by the community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Spark’s toolkit</a:t>
            </a:r>
            <a:endParaRPr/>
          </a:p>
        </p:txBody>
      </p:sp>
      <p:pic>
        <p:nvPicPr>
          <p:cNvPr id="459" name="Google Shape;459;p45"/>
          <p:cNvPicPr preferRelativeResize="0"/>
          <p:nvPr/>
        </p:nvPicPr>
        <p:blipFill>
          <a:blip r:embed="rId3">
            <a:alphaModFix/>
          </a:blip>
          <a:stretch>
            <a:fillRect/>
          </a:stretch>
        </p:blipFill>
        <p:spPr>
          <a:xfrm>
            <a:off x="1806775" y="1252475"/>
            <a:ext cx="5530450" cy="367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Spark’s Basic Architecture</a:t>
            </a:r>
            <a:endParaRPr/>
          </a:p>
        </p:txBody>
      </p:sp>
      <p:pic>
        <p:nvPicPr>
          <p:cNvPr id="465" name="Google Shape;465;p46"/>
          <p:cNvPicPr preferRelativeResize="0"/>
          <p:nvPr/>
        </p:nvPicPr>
        <p:blipFill>
          <a:blip r:embed="rId3">
            <a:alphaModFix/>
          </a:blip>
          <a:stretch>
            <a:fillRect/>
          </a:stretch>
        </p:blipFill>
        <p:spPr>
          <a:xfrm>
            <a:off x="3753199" y="1410000"/>
            <a:ext cx="5081150" cy="3399825"/>
          </a:xfrm>
          <a:prstGeom prst="rect">
            <a:avLst/>
          </a:prstGeom>
          <a:noFill/>
          <a:ln>
            <a:noFill/>
          </a:ln>
        </p:spPr>
      </p:pic>
      <p:sp>
        <p:nvSpPr>
          <p:cNvPr id="466" name="Google Shape;466;p46"/>
          <p:cNvSpPr txBox="1"/>
          <p:nvPr/>
        </p:nvSpPr>
        <p:spPr>
          <a:xfrm>
            <a:off x="1257375" y="1798575"/>
            <a:ext cx="2495700" cy="24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Cluster Manager can be one of these three: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Spark’s standalone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YARN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Mesos</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Applications</a:t>
            </a:r>
            <a:endParaRPr/>
          </a:p>
        </p:txBody>
      </p:sp>
      <p:sp>
        <p:nvSpPr>
          <p:cNvPr id="472" name="Google Shape;472;p4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Applications consist of:</a:t>
            </a:r>
            <a:endParaRPr/>
          </a:p>
          <a:p>
            <a:pPr indent="-311150" lvl="0" marL="457200" rtl="0" algn="l">
              <a:spcBef>
                <a:spcPts val="1600"/>
              </a:spcBef>
              <a:spcAft>
                <a:spcPts val="0"/>
              </a:spcAft>
              <a:buSzPts val="1300"/>
              <a:buChar char="●"/>
            </a:pPr>
            <a:r>
              <a:rPr b="1" lang="en"/>
              <a:t>Driver process:</a:t>
            </a:r>
            <a:r>
              <a:rPr lang="en"/>
              <a:t> runs your main() function, sits on a node in the cluster. Responsible for:</a:t>
            </a:r>
            <a:endParaRPr/>
          </a:p>
          <a:p>
            <a:pPr indent="-298450" lvl="1" marL="914400" rtl="0" algn="l">
              <a:spcBef>
                <a:spcPts val="0"/>
              </a:spcBef>
              <a:spcAft>
                <a:spcPts val="0"/>
              </a:spcAft>
              <a:buSzPts val="1100"/>
              <a:buChar char="○"/>
            </a:pPr>
            <a:r>
              <a:rPr lang="en"/>
              <a:t>maintaining information about the Spark Application</a:t>
            </a:r>
            <a:endParaRPr/>
          </a:p>
          <a:p>
            <a:pPr indent="-298450" lvl="1" marL="914400" rtl="0" algn="l">
              <a:spcBef>
                <a:spcPts val="0"/>
              </a:spcBef>
              <a:spcAft>
                <a:spcPts val="0"/>
              </a:spcAft>
              <a:buSzPts val="1100"/>
              <a:buChar char="○"/>
            </a:pPr>
            <a:r>
              <a:rPr lang="en"/>
              <a:t>responding to a user’s program or input</a:t>
            </a:r>
            <a:endParaRPr/>
          </a:p>
          <a:p>
            <a:pPr indent="-298450" lvl="1" marL="914400" rtl="0" algn="l">
              <a:spcBef>
                <a:spcPts val="0"/>
              </a:spcBef>
              <a:spcAft>
                <a:spcPts val="0"/>
              </a:spcAft>
              <a:buSzPts val="1100"/>
              <a:buChar char="○"/>
            </a:pPr>
            <a:r>
              <a:rPr lang="en"/>
              <a:t>analyzing, distributing, and scheduling work across the executors</a:t>
            </a:r>
            <a:endParaRPr/>
          </a:p>
          <a:p>
            <a:pPr indent="-311150" lvl="0" marL="457200" rtl="0" algn="l">
              <a:spcBef>
                <a:spcPts val="0"/>
              </a:spcBef>
              <a:spcAft>
                <a:spcPts val="0"/>
              </a:spcAft>
              <a:buSzPts val="1300"/>
              <a:buChar char="●"/>
            </a:pPr>
            <a:r>
              <a:rPr b="1" lang="en"/>
              <a:t>Executor process(es):</a:t>
            </a:r>
            <a:r>
              <a:rPr lang="en"/>
              <a:t> sits on cluster nodes. Each executor is responsible for:</a:t>
            </a:r>
            <a:endParaRPr/>
          </a:p>
          <a:p>
            <a:pPr indent="-298450" lvl="1" marL="914400" rtl="0" algn="l">
              <a:spcBef>
                <a:spcPts val="0"/>
              </a:spcBef>
              <a:spcAft>
                <a:spcPts val="0"/>
              </a:spcAft>
              <a:buSzPts val="1100"/>
              <a:buChar char="○"/>
            </a:pPr>
            <a:r>
              <a:rPr lang="en"/>
              <a:t>executing code assigned to it by the driver</a:t>
            </a:r>
            <a:endParaRPr/>
          </a:p>
          <a:p>
            <a:pPr indent="-298450" lvl="1" marL="914400" rtl="0" algn="l">
              <a:spcBef>
                <a:spcPts val="0"/>
              </a:spcBef>
              <a:spcAft>
                <a:spcPts val="0"/>
              </a:spcAft>
              <a:buSzPts val="1100"/>
              <a:buChar char="○"/>
            </a:pPr>
            <a:r>
              <a:rPr lang="en"/>
              <a:t>reporting the state of the computation on that executor back to the driver node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Cluster Manager</a:t>
            </a:r>
            <a:endParaRPr/>
          </a:p>
        </p:txBody>
      </p:sp>
      <p:sp>
        <p:nvSpPr>
          <p:cNvPr id="478" name="Google Shape;478;p48"/>
          <p:cNvSpPr txBox="1"/>
          <p:nvPr>
            <p:ph idx="1" type="body"/>
          </p:nvPr>
        </p:nvSpPr>
        <p:spPr>
          <a:xfrm>
            <a:off x="640475" y="1609050"/>
            <a:ext cx="4039800" cy="329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Spark applications run as independent sets of processes on a cluster, coordinated by the </a:t>
            </a:r>
            <a:r>
              <a:rPr i="1" lang="en"/>
              <a:t>SparkContext</a:t>
            </a:r>
            <a:r>
              <a:rPr lang="en"/>
              <a:t> object in your main program (called the driver program).</a:t>
            </a:r>
            <a:endParaRPr/>
          </a:p>
          <a:p>
            <a:pPr indent="-298450" lvl="1" marL="914400" rtl="0" algn="l">
              <a:spcBef>
                <a:spcPts val="0"/>
              </a:spcBef>
              <a:spcAft>
                <a:spcPts val="0"/>
              </a:spcAft>
              <a:buSzPts val="1100"/>
              <a:buChar char="○"/>
            </a:pPr>
            <a:r>
              <a:rPr lang="en"/>
              <a:t>SparkContext connects to the cluster manager</a:t>
            </a:r>
            <a:endParaRPr/>
          </a:p>
          <a:p>
            <a:pPr indent="-298450" lvl="1" marL="914400" rtl="0" algn="l">
              <a:spcBef>
                <a:spcPts val="0"/>
              </a:spcBef>
              <a:spcAft>
                <a:spcPts val="0"/>
              </a:spcAft>
              <a:buSzPts val="1100"/>
              <a:buChar char="○"/>
            </a:pPr>
            <a:r>
              <a:rPr lang="en"/>
              <a:t>Spark acquires executors on nodes in the cluster</a:t>
            </a:r>
            <a:endParaRPr/>
          </a:p>
          <a:p>
            <a:pPr indent="-298450" lvl="1" marL="914400" rtl="0" algn="l">
              <a:spcBef>
                <a:spcPts val="0"/>
              </a:spcBef>
              <a:spcAft>
                <a:spcPts val="0"/>
              </a:spcAft>
              <a:buSzPts val="1100"/>
              <a:buChar char="○"/>
            </a:pPr>
            <a:r>
              <a:rPr lang="en"/>
              <a:t>Spark sends your application code (Python files passed to SparkContext) to the executors</a:t>
            </a:r>
            <a:endParaRPr/>
          </a:p>
          <a:p>
            <a:pPr indent="-298450" lvl="1" marL="914400" rtl="0" algn="l">
              <a:spcBef>
                <a:spcPts val="0"/>
              </a:spcBef>
              <a:spcAft>
                <a:spcPts val="0"/>
              </a:spcAft>
              <a:buSzPts val="1100"/>
              <a:buChar char="○"/>
            </a:pPr>
            <a:r>
              <a:rPr lang="en"/>
              <a:t>SparkContext sends tasks to the executors to run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Source: </a:t>
            </a:r>
            <a:r>
              <a:rPr lang="en" u="sng">
                <a:solidFill>
                  <a:schemeClr val="hlink"/>
                </a:solidFill>
                <a:hlinkClick r:id="rId3"/>
              </a:rPr>
              <a:t>Spark documentation</a:t>
            </a:r>
            <a:endParaRPr/>
          </a:p>
        </p:txBody>
      </p:sp>
      <p:pic>
        <p:nvPicPr>
          <p:cNvPr id="479" name="Google Shape;479;p48"/>
          <p:cNvPicPr preferRelativeResize="0"/>
          <p:nvPr/>
        </p:nvPicPr>
        <p:blipFill>
          <a:blip r:embed="rId4">
            <a:alphaModFix/>
          </a:blip>
          <a:stretch>
            <a:fillRect/>
          </a:stretch>
        </p:blipFill>
        <p:spPr>
          <a:xfrm>
            <a:off x="4745175" y="1761449"/>
            <a:ext cx="4191900" cy="195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Spark’s Language APIs</a:t>
            </a:r>
            <a:endParaRPr/>
          </a:p>
        </p:txBody>
      </p:sp>
      <p:sp>
        <p:nvSpPr>
          <p:cNvPr id="485" name="Google Shape;485;p49"/>
          <p:cNvSpPr txBox="1"/>
          <p:nvPr>
            <p:ph idx="1" type="body"/>
          </p:nvPr>
        </p:nvSpPr>
        <p:spPr>
          <a:xfrm>
            <a:off x="1303800" y="3443150"/>
            <a:ext cx="7187100" cy="14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SparkSession object available to the user, which is the entry point to executing Spark code and user-defined manipulations across the cluster.</a:t>
            </a:r>
            <a:endParaRPr/>
          </a:p>
          <a:p>
            <a:pPr indent="0" lvl="0" marL="0" rtl="0" algn="l">
              <a:spcBef>
                <a:spcPts val="1600"/>
              </a:spcBef>
              <a:spcAft>
                <a:spcPts val="1600"/>
              </a:spcAft>
              <a:buNone/>
            </a:pPr>
            <a:r>
              <a:rPr lang="en"/>
              <a:t>When using Spark from Python or R, you don’t write explicit JVM instructions; instead, you write Python and R code that Spark translates into code that it then can run on the executor JVMs.</a:t>
            </a:r>
            <a:endParaRPr/>
          </a:p>
        </p:txBody>
      </p:sp>
      <p:pic>
        <p:nvPicPr>
          <p:cNvPr id="486" name="Google Shape;486;p49"/>
          <p:cNvPicPr preferRelativeResize="0"/>
          <p:nvPr/>
        </p:nvPicPr>
        <p:blipFill>
          <a:blip r:embed="rId3">
            <a:alphaModFix/>
          </a:blip>
          <a:stretch>
            <a:fillRect/>
          </a:stretch>
        </p:blipFill>
        <p:spPr>
          <a:xfrm>
            <a:off x="2187425" y="1745655"/>
            <a:ext cx="5110852" cy="169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a:t>
            </a:r>
            <a:r>
              <a:rPr lang="en"/>
              <a:t>DataFrames</a:t>
            </a:r>
            <a:endParaRPr/>
          </a:p>
        </p:txBody>
      </p:sp>
      <p:sp>
        <p:nvSpPr>
          <p:cNvPr id="492" name="Google Shape;492;p50"/>
          <p:cNvSpPr txBox="1"/>
          <p:nvPr>
            <p:ph idx="1" type="body"/>
          </p:nvPr>
        </p:nvSpPr>
        <p:spPr>
          <a:xfrm>
            <a:off x="1303800" y="1990050"/>
            <a:ext cx="4256100" cy="133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Most common Structured API</a:t>
            </a:r>
            <a:endParaRPr/>
          </a:p>
          <a:p>
            <a:pPr indent="-311150" lvl="0" marL="457200" rtl="0" algn="l">
              <a:spcBef>
                <a:spcPts val="0"/>
              </a:spcBef>
              <a:spcAft>
                <a:spcPts val="0"/>
              </a:spcAft>
              <a:buSzPts val="1300"/>
              <a:buChar char="●"/>
            </a:pPr>
            <a:r>
              <a:rPr lang="en"/>
              <a:t>Represents a table of data with rows and columns</a:t>
            </a:r>
            <a:endParaRPr/>
          </a:p>
          <a:p>
            <a:pPr indent="-311150" lvl="0" marL="457200" rtl="0" algn="l">
              <a:spcBef>
                <a:spcPts val="0"/>
              </a:spcBef>
              <a:spcAft>
                <a:spcPts val="0"/>
              </a:spcAft>
              <a:buSzPts val="1300"/>
              <a:buChar char="●"/>
            </a:pPr>
            <a:r>
              <a:rPr lang="en"/>
              <a:t>The list that defines the columns and the types within those columns is called the schema.</a:t>
            </a:r>
            <a:endParaRPr/>
          </a:p>
        </p:txBody>
      </p:sp>
      <p:pic>
        <p:nvPicPr>
          <p:cNvPr id="493" name="Google Shape;493;p50"/>
          <p:cNvPicPr preferRelativeResize="0"/>
          <p:nvPr/>
        </p:nvPicPr>
        <p:blipFill>
          <a:blip r:embed="rId3">
            <a:alphaModFix/>
          </a:blip>
          <a:stretch>
            <a:fillRect/>
          </a:stretch>
        </p:blipFill>
        <p:spPr>
          <a:xfrm>
            <a:off x="5506600" y="1804776"/>
            <a:ext cx="3331000" cy="1268575"/>
          </a:xfrm>
          <a:prstGeom prst="rect">
            <a:avLst/>
          </a:prstGeom>
          <a:noFill/>
          <a:ln>
            <a:noFill/>
          </a:ln>
        </p:spPr>
      </p:pic>
      <p:sp>
        <p:nvSpPr>
          <p:cNvPr id="494" name="Google Shape;494;p50"/>
          <p:cNvSpPr txBox="1"/>
          <p:nvPr/>
        </p:nvSpPr>
        <p:spPr>
          <a:xfrm>
            <a:off x="1310450" y="3582475"/>
            <a:ext cx="7023900" cy="128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2"/>
                </a:solidFill>
                <a:latin typeface="Nunito"/>
                <a:ea typeface="Nunito"/>
                <a:cs typeface="Nunito"/>
                <a:sym typeface="Nunito"/>
              </a:rPr>
              <a:t>Partition:</a:t>
            </a:r>
            <a:r>
              <a:rPr lang="en" sz="1300">
                <a:solidFill>
                  <a:schemeClr val="dk2"/>
                </a:solidFill>
                <a:latin typeface="Nunito"/>
                <a:ea typeface="Nunito"/>
                <a:cs typeface="Nunito"/>
                <a:sym typeface="Nunito"/>
              </a:rPr>
              <a:t> A partition is a collection of rows that sit on one physical machine in the cluster. Partitions enable parallelism.</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b="1" lang="en" sz="1300">
                <a:solidFill>
                  <a:schemeClr val="dk2"/>
                </a:solidFill>
                <a:latin typeface="Nunito"/>
                <a:ea typeface="Nunito"/>
                <a:cs typeface="Nunito"/>
                <a:sym typeface="Nunito"/>
              </a:rPr>
              <a:t>Discussion:</a:t>
            </a:r>
            <a:r>
              <a:rPr lang="en" sz="1300">
                <a:solidFill>
                  <a:schemeClr val="dk2"/>
                </a:solidFill>
                <a:latin typeface="Nunito"/>
                <a:ea typeface="Nunito"/>
                <a:cs typeface="Nunito"/>
                <a:sym typeface="Nunito"/>
              </a:rPr>
              <a:t> Why do we need to put a dataframe on a cluster rather than one single machine?</a:t>
            </a:r>
            <a:endParaRPr>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a:t>
            </a:r>
            <a:endParaRPr/>
          </a:p>
        </p:txBody>
      </p:sp>
      <p:sp>
        <p:nvSpPr>
          <p:cNvPr id="500" name="Google Shape;500;p51"/>
          <p:cNvSpPr txBox="1"/>
          <p:nvPr>
            <p:ph idx="1" type="body"/>
          </p:nvPr>
        </p:nvSpPr>
        <p:spPr>
          <a:xfrm>
            <a:off x="1303800" y="1990050"/>
            <a:ext cx="7030500" cy="2175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Core data structures in Spark are immutable, meaning they cannot be changed after they’re created.</a:t>
            </a:r>
            <a:endParaRPr/>
          </a:p>
          <a:p>
            <a:pPr indent="0" lvl="0" marL="0" rtl="0" algn="l">
              <a:spcBef>
                <a:spcPts val="1600"/>
              </a:spcBef>
              <a:spcAft>
                <a:spcPts val="0"/>
              </a:spcAft>
              <a:buNone/>
            </a:pPr>
            <a:r>
              <a:rPr lang="en"/>
              <a:t>To “change” a DataFrame, you need to instruct Spark how you would like to modify it to do what you want. </a:t>
            </a:r>
            <a:endParaRPr/>
          </a:p>
          <a:p>
            <a:pPr indent="0" lvl="0" marL="0" rtl="0" algn="l">
              <a:spcBef>
                <a:spcPts val="1600"/>
              </a:spcBef>
              <a:spcAft>
                <a:spcPts val="1600"/>
              </a:spcAft>
              <a:buNone/>
            </a:pPr>
            <a:r>
              <a:rPr lang="en"/>
              <a:t>These instructions are called </a:t>
            </a:r>
            <a:r>
              <a:rPr b="1" i="1" lang="en"/>
              <a:t>transformations</a:t>
            </a:r>
            <a:r>
              <a:rPr lang="en"/>
              <a:t>. Transformations are </a:t>
            </a:r>
            <a:r>
              <a:rPr b="1" lang="en"/>
              <a:t>lazy operations</a:t>
            </a:r>
            <a:r>
              <a:rPr lang="en"/>
              <a:t>, meaning that they won’t do any computation or return any output until they are asked to by an </a:t>
            </a:r>
            <a:r>
              <a:rPr b="1" i="1" lang="en"/>
              <a:t>action</a:t>
            </a:r>
            <a:r>
              <a:rPr lang="en"/>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Transformations</a:t>
            </a:r>
            <a:endParaRPr/>
          </a:p>
        </p:txBody>
      </p:sp>
      <p:sp>
        <p:nvSpPr>
          <p:cNvPr id="506" name="Google Shape;506;p52"/>
          <p:cNvSpPr txBox="1"/>
          <p:nvPr>
            <p:ph idx="1" type="body"/>
          </p:nvPr>
        </p:nvSpPr>
        <p:spPr>
          <a:xfrm>
            <a:off x="1303800" y="1990050"/>
            <a:ext cx="35091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types of transformations:</a:t>
            </a:r>
            <a:endParaRPr/>
          </a:p>
          <a:p>
            <a:pPr indent="-311150" lvl="0" marL="457200" rtl="0" algn="l">
              <a:spcBef>
                <a:spcPts val="1600"/>
              </a:spcBef>
              <a:spcAft>
                <a:spcPts val="0"/>
              </a:spcAft>
              <a:buSzPts val="1300"/>
              <a:buChar char="●"/>
            </a:pPr>
            <a:r>
              <a:rPr b="1" lang="en"/>
              <a:t>Narrow transformations</a:t>
            </a:r>
            <a:r>
              <a:rPr lang="en"/>
              <a:t> </a:t>
            </a:r>
            <a:endParaRPr/>
          </a:p>
          <a:p>
            <a:pPr indent="-298450" lvl="1" marL="914400" rtl="0" algn="l">
              <a:spcBef>
                <a:spcPts val="0"/>
              </a:spcBef>
              <a:spcAft>
                <a:spcPts val="0"/>
              </a:spcAft>
              <a:buSzPts val="1100"/>
              <a:buChar char="○"/>
            </a:pPr>
            <a:r>
              <a:rPr lang="en"/>
              <a:t>Each input partition will contribute to only one output partition</a:t>
            </a:r>
            <a:endParaRPr/>
          </a:p>
          <a:p>
            <a:pPr indent="-311150" lvl="0" marL="457200" rtl="0" algn="l">
              <a:spcBef>
                <a:spcPts val="0"/>
              </a:spcBef>
              <a:spcAft>
                <a:spcPts val="0"/>
              </a:spcAft>
              <a:buSzPts val="1300"/>
              <a:buChar char="●"/>
            </a:pPr>
            <a:r>
              <a:rPr b="1" lang="en"/>
              <a:t>Wide transformations</a:t>
            </a:r>
            <a:endParaRPr b="1"/>
          </a:p>
          <a:p>
            <a:pPr indent="-298450" lvl="1" marL="914400" rtl="0" algn="l">
              <a:spcBef>
                <a:spcPts val="0"/>
              </a:spcBef>
              <a:spcAft>
                <a:spcPts val="0"/>
              </a:spcAft>
              <a:buSzPts val="1100"/>
              <a:buChar char="○"/>
            </a:pPr>
            <a:r>
              <a:rPr lang="en"/>
              <a:t>Input partitions contributing to many output partitions</a:t>
            </a:r>
            <a:endParaRPr/>
          </a:p>
          <a:p>
            <a:pPr indent="-298450" lvl="1" marL="914400" rtl="0" algn="l">
              <a:spcBef>
                <a:spcPts val="0"/>
              </a:spcBef>
              <a:spcAft>
                <a:spcPts val="0"/>
              </a:spcAft>
              <a:buSzPts val="1100"/>
              <a:buChar char="○"/>
            </a:pPr>
            <a:r>
              <a:rPr lang="en"/>
              <a:t>Spark will exchange partitions across the cluster</a:t>
            </a:r>
            <a:endParaRPr/>
          </a:p>
          <a:p>
            <a:pPr indent="-298450" lvl="1" marL="914400" rtl="0" algn="l">
              <a:spcBef>
                <a:spcPts val="0"/>
              </a:spcBef>
              <a:spcAft>
                <a:spcPts val="0"/>
              </a:spcAft>
              <a:buSzPts val="1100"/>
              <a:buChar char="○"/>
            </a:pPr>
            <a:r>
              <a:rPr lang="en"/>
              <a:t>Also known as shuffle</a:t>
            </a:r>
            <a:endParaRPr/>
          </a:p>
        </p:txBody>
      </p:sp>
      <p:pic>
        <p:nvPicPr>
          <p:cNvPr id="507" name="Google Shape;507;p52"/>
          <p:cNvPicPr preferRelativeResize="0"/>
          <p:nvPr/>
        </p:nvPicPr>
        <p:blipFill>
          <a:blip r:embed="rId3">
            <a:alphaModFix/>
          </a:blip>
          <a:stretch>
            <a:fillRect/>
          </a:stretch>
        </p:blipFill>
        <p:spPr>
          <a:xfrm>
            <a:off x="5979500" y="1797225"/>
            <a:ext cx="1212675" cy="1396649"/>
          </a:xfrm>
          <a:prstGeom prst="rect">
            <a:avLst/>
          </a:prstGeom>
          <a:noFill/>
          <a:ln>
            <a:noFill/>
          </a:ln>
        </p:spPr>
      </p:pic>
      <p:pic>
        <p:nvPicPr>
          <p:cNvPr id="508" name="Google Shape;508;p52"/>
          <p:cNvPicPr preferRelativeResize="0"/>
          <p:nvPr/>
        </p:nvPicPr>
        <p:blipFill>
          <a:blip r:embed="rId4">
            <a:alphaModFix/>
          </a:blip>
          <a:stretch>
            <a:fillRect/>
          </a:stretch>
        </p:blipFill>
        <p:spPr>
          <a:xfrm>
            <a:off x="5979500" y="3319350"/>
            <a:ext cx="1212674" cy="15815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Lazy Evaluation</a:t>
            </a:r>
            <a:endParaRPr/>
          </a:p>
        </p:txBody>
      </p:sp>
      <p:sp>
        <p:nvSpPr>
          <p:cNvPr id="514" name="Google Shape;514;p5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Lazy evaluation means that Spark will wait until the very last moment to execute the graph of computation instructions.</a:t>
            </a:r>
            <a:endParaRPr/>
          </a:p>
          <a:p>
            <a:pPr indent="0" lvl="0" marL="0" rtl="0" algn="l">
              <a:spcBef>
                <a:spcPts val="1600"/>
              </a:spcBef>
              <a:spcAft>
                <a:spcPts val="0"/>
              </a:spcAft>
              <a:buNone/>
            </a:pPr>
            <a:r>
              <a:rPr lang="en"/>
              <a:t>This enables Spark to compile this plan from the raw DataFrame transformations to a streamlined physical plan that will run as efficiently as possible across the cluster.</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Transformations (logical plan)                                  Physical Plan</a:t>
            </a:r>
            <a:endParaRPr/>
          </a:p>
        </p:txBody>
      </p:sp>
      <p:cxnSp>
        <p:nvCxnSpPr>
          <p:cNvPr id="515" name="Google Shape;515;p53"/>
          <p:cNvCxnSpPr/>
          <p:nvPr/>
        </p:nvCxnSpPr>
        <p:spPr>
          <a:xfrm>
            <a:off x="3865850" y="3941700"/>
            <a:ext cx="877800" cy="1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 Keys</a:t>
            </a:r>
            <a:endParaRPr/>
          </a:p>
        </p:txBody>
      </p:sp>
      <p:sp>
        <p:nvSpPr>
          <p:cNvPr id="335" name="Google Shape;335;p27"/>
          <p:cNvSpPr txBox="1"/>
          <p:nvPr>
            <p:ph idx="1" type="body"/>
          </p:nvPr>
        </p:nvSpPr>
        <p:spPr>
          <a:xfrm>
            <a:off x="1303800" y="1761450"/>
            <a:ext cx="7030500" cy="215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primary key is a table column (or combination of columns) designated to uniquely identify all table records.</a:t>
            </a:r>
            <a:endParaRPr/>
          </a:p>
          <a:p>
            <a:pPr indent="0" lvl="0" marL="0" rtl="0" algn="l">
              <a:spcBef>
                <a:spcPts val="1600"/>
              </a:spcBef>
              <a:spcAft>
                <a:spcPts val="0"/>
              </a:spcAft>
              <a:buNone/>
            </a:pPr>
            <a:r>
              <a:rPr lang="en"/>
              <a:t>A primary key’s main features are:</a:t>
            </a:r>
            <a:endParaRPr/>
          </a:p>
          <a:p>
            <a:pPr indent="-311150" lvl="0" marL="457200" rtl="0" algn="l">
              <a:spcBef>
                <a:spcPts val="1600"/>
              </a:spcBef>
              <a:spcAft>
                <a:spcPts val="0"/>
              </a:spcAft>
              <a:buSzPts val="1300"/>
              <a:buChar char="●"/>
            </a:pPr>
            <a:r>
              <a:rPr lang="en"/>
              <a:t>It must contain a unique value for each row of data</a:t>
            </a:r>
            <a:endParaRPr/>
          </a:p>
          <a:p>
            <a:pPr indent="-311150" lvl="0" marL="457200" rtl="0" algn="l">
              <a:spcBef>
                <a:spcPts val="0"/>
              </a:spcBef>
              <a:spcAft>
                <a:spcPts val="0"/>
              </a:spcAft>
              <a:buSzPts val="1300"/>
              <a:buChar char="●"/>
            </a:pPr>
            <a:r>
              <a:rPr lang="en"/>
              <a:t>It cannot contain null values</a:t>
            </a:r>
            <a:endParaRPr/>
          </a:p>
          <a:p>
            <a:pPr indent="0" lvl="0" marL="0" rtl="0" algn="l">
              <a:spcBef>
                <a:spcPts val="1600"/>
              </a:spcBef>
              <a:spcAft>
                <a:spcPts val="1600"/>
              </a:spcAft>
              <a:buNone/>
            </a:pPr>
            <a:r>
              <a:rPr lang="en"/>
              <a:t>What is a good primary key in the </a:t>
            </a:r>
            <a:r>
              <a:rPr lang="en">
                <a:highlight>
                  <a:srgbClr val="EFEFEF"/>
                </a:highlight>
              </a:rPr>
              <a:t>customer_churn</a:t>
            </a:r>
            <a:r>
              <a:rPr lang="en"/>
              <a:t>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a:t>
            </a:r>
            <a:endParaRPr/>
          </a:p>
        </p:txBody>
      </p:sp>
      <p:sp>
        <p:nvSpPr>
          <p:cNvPr id="521" name="Google Shape;521;p54"/>
          <p:cNvSpPr txBox="1"/>
          <p:nvPr>
            <p:ph idx="1" type="body"/>
          </p:nvPr>
        </p:nvSpPr>
        <p:spPr>
          <a:xfrm>
            <a:off x="1303800" y="1990050"/>
            <a:ext cx="4276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trigger the computation, we run an </a:t>
            </a:r>
            <a:r>
              <a:rPr b="1" i="1" lang="en"/>
              <a:t>action</a:t>
            </a:r>
            <a:r>
              <a:rPr lang="en"/>
              <a:t>. </a:t>
            </a:r>
            <a:endParaRPr/>
          </a:p>
          <a:p>
            <a:pPr indent="0" lvl="0" marL="0" rtl="0" algn="l">
              <a:spcBef>
                <a:spcPts val="1600"/>
              </a:spcBef>
              <a:spcAft>
                <a:spcPts val="0"/>
              </a:spcAft>
              <a:buNone/>
            </a:pPr>
            <a:r>
              <a:rPr lang="en"/>
              <a:t>An action instructs Spark to compute a result from a series of transformations.</a:t>
            </a:r>
            <a:endParaRPr/>
          </a:p>
          <a:p>
            <a:pPr indent="0" lvl="0" marL="0" rtl="0" algn="l">
              <a:spcBef>
                <a:spcPts val="1600"/>
              </a:spcBef>
              <a:spcAft>
                <a:spcPts val="0"/>
              </a:spcAft>
              <a:buNone/>
            </a:pPr>
            <a:r>
              <a:rPr lang="en"/>
              <a:t>There are three kinds of actions:</a:t>
            </a:r>
            <a:endParaRPr/>
          </a:p>
          <a:p>
            <a:pPr indent="-311150" lvl="0" marL="457200" rtl="0" algn="l">
              <a:spcBef>
                <a:spcPts val="1600"/>
              </a:spcBef>
              <a:spcAft>
                <a:spcPts val="0"/>
              </a:spcAft>
              <a:buSzPts val="1300"/>
              <a:buChar char="●"/>
            </a:pPr>
            <a:r>
              <a:rPr lang="en"/>
              <a:t>Actions to view data in the console</a:t>
            </a:r>
            <a:endParaRPr/>
          </a:p>
          <a:p>
            <a:pPr indent="-311150" lvl="0" marL="457200" rtl="0" algn="l">
              <a:spcBef>
                <a:spcPts val="0"/>
              </a:spcBef>
              <a:spcAft>
                <a:spcPts val="0"/>
              </a:spcAft>
              <a:buSzPts val="1300"/>
              <a:buChar char="●"/>
            </a:pPr>
            <a:r>
              <a:rPr lang="en"/>
              <a:t>Actions to collect data to native objects in the respective language</a:t>
            </a:r>
            <a:endParaRPr/>
          </a:p>
          <a:p>
            <a:pPr indent="-311150" lvl="0" marL="457200" rtl="0" algn="l">
              <a:spcBef>
                <a:spcPts val="0"/>
              </a:spcBef>
              <a:spcAft>
                <a:spcPts val="0"/>
              </a:spcAft>
              <a:buSzPts val="1300"/>
              <a:buChar char="●"/>
            </a:pPr>
            <a:r>
              <a:rPr lang="en"/>
              <a:t>Actions to write to output data sources</a:t>
            </a:r>
            <a:endParaRPr/>
          </a:p>
        </p:txBody>
      </p:sp>
      <p:pic>
        <p:nvPicPr>
          <p:cNvPr id="522" name="Google Shape;522;p54"/>
          <p:cNvPicPr preferRelativeResize="0"/>
          <p:nvPr/>
        </p:nvPicPr>
        <p:blipFill>
          <a:blip r:embed="rId3">
            <a:alphaModFix/>
          </a:blip>
          <a:stretch>
            <a:fillRect/>
          </a:stretch>
        </p:blipFill>
        <p:spPr>
          <a:xfrm>
            <a:off x="5667400" y="2109500"/>
            <a:ext cx="3258902" cy="18079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irected Acyclic Graph (DAG)</a:t>
            </a:r>
            <a:endParaRPr/>
          </a:p>
        </p:txBody>
      </p:sp>
      <p:sp>
        <p:nvSpPr>
          <p:cNvPr id="528" name="Google Shape;528;p55"/>
          <p:cNvSpPr txBox="1"/>
          <p:nvPr>
            <p:ph idx="1" type="body"/>
          </p:nvPr>
        </p:nvSpPr>
        <p:spPr>
          <a:xfrm>
            <a:off x="1303800" y="1990050"/>
            <a:ext cx="57789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a:t>A directed acyclic graph is a finite directed graph having no graph cycles.</a:t>
            </a:r>
            <a:endParaRPr/>
          </a:p>
        </p:txBody>
      </p:sp>
      <p:pic>
        <p:nvPicPr>
          <p:cNvPr id="529" name="Google Shape;529;p55"/>
          <p:cNvPicPr preferRelativeResize="0"/>
          <p:nvPr/>
        </p:nvPicPr>
        <p:blipFill>
          <a:blip r:embed="rId3">
            <a:alphaModFix/>
          </a:blip>
          <a:stretch>
            <a:fillRect/>
          </a:stretch>
        </p:blipFill>
        <p:spPr>
          <a:xfrm>
            <a:off x="7018450" y="2421975"/>
            <a:ext cx="1952400" cy="1952400"/>
          </a:xfrm>
          <a:prstGeom prst="rect">
            <a:avLst/>
          </a:prstGeom>
          <a:noFill/>
          <a:ln>
            <a:noFill/>
          </a:ln>
        </p:spPr>
      </p:pic>
      <p:sp>
        <p:nvSpPr>
          <p:cNvPr id="530" name="Google Shape;530;p55"/>
          <p:cNvSpPr txBox="1"/>
          <p:nvPr/>
        </p:nvSpPr>
        <p:spPr>
          <a:xfrm>
            <a:off x="1296375" y="2604950"/>
            <a:ext cx="5620500" cy="194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300">
                <a:solidFill>
                  <a:schemeClr val="dk2"/>
                </a:solidFill>
                <a:latin typeface="Nunito"/>
                <a:ea typeface="Nunito"/>
                <a:cs typeface="Nunito"/>
                <a:sym typeface="Nunito"/>
              </a:rPr>
              <a:t>Spark is a distributed programming model in which the user specifies transformations.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Clr>
                <a:srgbClr val="000000"/>
              </a:buClr>
              <a:buSzPts val="1100"/>
              <a:buFont typeface="Arial"/>
              <a:buNone/>
            </a:pPr>
            <a:r>
              <a:rPr lang="en" sz="1300">
                <a:solidFill>
                  <a:schemeClr val="dk2"/>
                </a:solidFill>
                <a:latin typeface="Nunito"/>
                <a:ea typeface="Nunito"/>
                <a:cs typeface="Nunito"/>
                <a:sym typeface="Nunito"/>
              </a:rPr>
              <a:t>Multiple transformations build up a directed acyclic graph of instructions.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An action begins the process of executing that graph of instructions, as a single job, by breaking it down into stages and tasks to execute across the cluster.</a:t>
            </a:r>
            <a:endParaRPr>
              <a:latin typeface="Nunito"/>
              <a:ea typeface="Nunito"/>
              <a:cs typeface="Nunito"/>
              <a:sym typeface="Nunito"/>
            </a:endParaRPr>
          </a:p>
        </p:txBody>
      </p:sp>
      <p:sp>
        <p:nvSpPr>
          <p:cNvPr id="531" name="Google Shape;531;p55"/>
          <p:cNvSpPr txBox="1"/>
          <p:nvPr/>
        </p:nvSpPr>
        <p:spPr>
          <a:xfrm>
            <a:off x="7382800" y="1851775"/>
            <a:ext cx="12237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800">
                <a:solidFill>
                  <a:srgbClr val="073763"/>
                </a:solidFill>
                <a:latin typeface="Maven Pro"/>
                <a:ea typeface="Maven Pro"/>
                <a:cs typeface="Maven Pro"/>
                <a:sym typeface="Maven Pro"/>
              </a:rPr>
              <a:t>DAG</a:t>
            </a:r>
            <a:endParaRPr>
              <a:solidFill>
                <a:srgbClr val="073763"/>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1303800" y="598575"/>
            <a:ext cx="70305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Team Lead </a:t>
            </a:r>
            <a:endParaRPr/>
          </a:p>
          <a:p>
            <a:pPr indent="0" lvl="0" marL="0" rtl="0" algn="l">
              <a:spcBef>
                <a:spcPts val="0"/>
              </a:spcBef>
              <a:spcAft>
                <a:spcPts val="0"/>
              </a:spcAft>
              <a:buNone/>
            </a:pPr>
            <a:r>
              <a:rPr lang="en" sz="2000" u="sng">
                <a:solidFill>
                  <a:schemeClr val="hlink"/>
                </a:solidFill>
                <a:hlinkClick r:id="rId3"/>
              </a:rPr>
              <a:t>Sign-up Form</a:t>
            </a:r>
            <a:endParaRPr sz="2000"/>
          </a:p>
        </p:txBody>
      </p:sp>
      <p:pic>
        <p:nvPicPr>
          <p:cNvPr id="537" name="Google Shape;537;p56"/>
          <p:cNvPicPr preferRelativeResize="0"/>
          <p:nvPr/>
        </p:nvPicPr>
        <p:blipFill>
          <a:blip r:embed="rId4">
            <a:alphaModFix/>
          </a:blip>
          <a:stretch>
            <a:fillRect/>
          </a:stretch>
        </p:blipFill>
        <p:spPr>
          <a:xfrm>
            <a:off x="2526475" y="1815150"/>
            <a:ext cx="4585149" cy="2397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Leads</a:t>
            </a:r>
            <a:endParaRPr/>
          </a:p>
        </p:txBody>
      </p:sp>
      <p:sp>
        <p:nvSpPr>
          <p:cNvPr id="543" name="Google Shape;543;p57"/>
          <p:cNvSpPr txBox="1"/>
          <p:nvPr>
            <p:ph idx="1" type="body"/>
          </p:nvPr>
        </p:nvSpPr>
        <p:spPr>
          <a:xfrm>
            <a:off x="1303800" y="1456650"/>
            <a:ext cx="7030500" cy="3712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 would like to identify 8 project leads. Leads should </a:t>
            </a:r>
            <a:endParaRPr/>
          </a:p>
          <a:p>
            <a:pPr indent="-311150" lvl="0" marL="457200" rtl="0" algn="l">
              <a:spcBef>
                <a:spcPts val="1600"/>
              </a:spcBef>
              <a:spcAft>
                <a:spcPts val="0"/>
              </a:spcAft>
              <a:buSzPts val="1300"/>
              <a:buAutoNum type="alphaUcPeriod"/>
            </a:pPr>
            <a:r>
              <a:rPr lang="en"/>
              <a:t>have more experience in python</a:t>
            </a:r>
            <a:endParaRPr/>
          </a:p>
          <a:p>
            <a:pPr indent="-311150" lvl="0" marL="457200" rtl="0" algn="l">
              <a:spcBef>
                <a:spcPts val="0"/>
              </a:spcBef>
              <a:spcAft>
                <a:spcPts val="0"/>
              </a:spcAft>
              <a:buSzPts val="1300"/>
              <a:buAutoNum type="alphaUcPeriod"/>
            </a:pPr>
            <a:r>
              <a:rPr lang="en"/>
              <a:t>have more experience in SQL</a:t>
            </a:r>
            <a:endParaRPr/>
          </a:p>
          <a:p>
            <a:pPr indent="-311150" lvl="0" marL="457200" rtl="0" algn="l">
              <a:spcBef>
                <a:spcPts val="0"/>
              </a:spcBef>
              <a:spcAft>
                <a:spcPts val="0"/>
              </a:spcAft>
              <a:buSzPts val="1300"/>
              <a:buAutoNum type="alphaUcPeriod"/>
            </a:pPr>
            <a:r>
              <a:rPr lang="en"/>
              <a:t>be willing to help their fellow team members during the class for in-class exercises</a:t>
            </a:r>
            <a:endParaRPr/>
          </a:p>
          <a:p>
            <a:pPr indent="-311150" lvl="0" marL="457200" rtl="0" algn="l">
              <a:spcBef>
                <a:spcPts val="0"/>
              </a:spcBef>
              <a:spcAft>
                <a:spcPts val="0"/>
              </a:spcAft>
              <a:buSzPts val="1300"/>
              <a:buAutoNum type="alphaUcPeriod"/>
            </a:pPr>
            <a:r>
              <a:rPr lang="en"/>
              <a:t>be willing to coordinate their team to set up meetings related to the team assignment and project</a:t>
            </a:r>
            <a:endParaRPr/>
          </a:p>
          <a:p>
            <a:pPr indent="0" lvl="0" marL="0" rtl="0" algn="l">
              <a:spcBef>
                <a:spcPts val="1600"/>
              </a:spcBef>
              <a:spcAft>
                <a:spcPts val="0"/>
              </a:spcAft>
              <a:buNone/>
            </a:pPr>
            <a:r>
              <a:rPr lang="en"/>
              <a:t>Project leads will be evaluated by their fellow team members at the end of the semester.</a:t>
            </a:r>
            <a:endParaRPr/>
          </a:p>
          <a:p>
            <a:pPr indent="0" lvl="0" marL="0" rtl="0" algn="l">
              <a:spcBef>
                <a:spcPts val="1600"/>
              </a:spcBef>
              <a:spcAft>
                <a:spcPts val="0"/>
              </a:spcAft>
              <a:buNone/>
            </a:pPr>
            <a:r>
              <a:rPr lang="en"/>
              <a:t>What will you gain?</a:t>
            </a:r>
            <a:endParaRPr/>
          </a:p>
          <a:p>
            <a:pPr indent="-311150" lvl="0" marL="457200" rtl="0" algn="l">
              <a:spcBef>
                <a:spcPts val="1600"/>
              </a:spcBef>
              <a:spcAft>
                <a:spcPts val="0"/>
              </a:spcAft>
              <a:buSzPts val="1300"/>
              <a:buChar char="●"/>
            </a:pPr>
            <a:r>
              <a:rPr lang="en"/>
              <a:t>Leadership skills</a:t>
            </a:r>
            <a:endParaRPr/>
          </a:p>
          <a:p>
            <a:pPr indent="-311150" lvl="0" marL="457200" rtl="0" algn="l">
              <a:spcBef>
                <a:spcPts val="0"/>
              </a:spcBef>
              <a:spcAft>
                <a:spcPts val="0"/>
              </a:spcAft>
              <a:buSzPts val="1300"/>
              <a:buChar char="●"/>
            </a:pPr>
            <a:r>
              <a:rPr lang="en"/>
              <a:t>Extra credit: </a:t>
            </a:r>
            <a:r>
              <a:rPr lang="en">
                <a:solidFill>
                  <a:srgbClr val="38761D"/>
                </a:solidFill>
              </a:rPr>
              <a:t>Receive up to 5% extra credit in the final project grade.</a:t>
            </a:r>
            <a:endParaRPr/>
          </a:p>
          <a:p>
            <a:pPr indent="0" lvl="0" marL="0" rtl="0" algn="l">
              <a:spcBef>
                <a:spcPts val="1600"/>
              </a:spcBef>
              <a:spcAft>
                <a:spcPts val="1600"/>
              </a:spcAft>
              <a:buNone/>
            </a:pPr>
            <a:r>
              <a:rPr lang="en"/>
              <a:t>If interested fill out </a:t>
            </a:r>
            <a:r>
              <a:rPr lang="en" u="sng">
                <a:solidFill>
                  <a:schemeClr val="hlink"/>
                </a:solidFill>
                <a:hlinkClick r:id="rId3"/>
              </a:rPr>
              <a:t>this short form</a:t>
            </a:r>
            <a:r>
              <a:rPr lang="en"/>
              <a:t>. </a:t>
            </a:r>
            <a:endParaRPr/>
          </a:p>
        </p:txBody>
      </p:sp>
      <p:pic>
        <p:nvPicPr>
          <p:cNvPr id="544" name="Google Shape;544;p57"/>
          <p:cNvPicPr preferRelativeResize="0"/>
          <p:nvPr/>
        </p:nvPicPr>
        <p:blipFill>
          <a:blip r:embed="rId4">
            <a:alphaModFix/>
          </a:blip>
          <a:stretch>
            <a:fillRect/>
          </a:stretch>
        </p:blipFill>
        <p:spPr>
          <a:xfrm>
            <a:off x="5720925" y="674775"/>
            <a:ext cx="2833900" cy="141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8"/>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Launch a Spark Cluster on Google Cloud</a:t>
            </a:r>
            <a:endParaRPr/>
          </a:p>
        </p:txBody>
      </p:sp>
      <p:sp>
        <p:nvSpPr>
          <p:cNvPr id="550" name="Google Shape;550;p5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 the following document and be prepared for the next class:</a:t>
            </a:r>
            <a:endParaRPr/>
          </a:p>
          <a:p>
            <a:pPr indent="0" lvl="0" marL="0" rtl="0" algn="l">
              <a:spcBef>
                <a:spcPts val="1600"/>
              </a:spcBef>
              <a:spcAft>
                <a:spcPts val="1600"/>
              </a:spcAft>
              <a:buNone/>
            </a:pPr>
            <a:r>
              <a:rPr lang="en" u="sng">
                <a:solidFill>
                  <a:schemeClr val="hlink"/>
                </a:solidFill>
                <a:hlinkClick r:id="rId3"/>
              </a:rPr>
              <a:t>Deploy-Spark-Cluster-on-Google-Cloud-Dataproc.PDF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txBox="1"/>
          <p:nvPr>
            <p:ph idx="1" type="body"/>
          </p:nvPr>
        </p:nvSpPr>
        <p:spPr>
          <a:xfrm>
            <a:off x="1303800" y="1990050"/>
            <a:ext cx="7030500" cy="13053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DataCamp assignments according to the syllabus</a:t>
            </a:r>
            <a:endParaRPr/>
          </a:p>
          <a:p>
            <a:pPr indent="-311150" lvl="0" marL="457200" rtl="0" algn="l">
              <a:spcBef>
                <a:spcPts val="0"/>
              </a:spcBef>
              <a:spcAft>
                <a:spcPts val="0"/>
              </a:spcAft>
              <a:buSzPts val="1300"/>
              <a:buChar char="●"/>
            </a:pPr>
            <a:r>
              <a:rPr lang="en"/>
              <a:t>Assignment 2</a:t>
            </a:r>
            <a:endParaRPr/>
          </a:p>
          <a:p>
            <a:pPr indent="-311150" lvl="0" marL="457200" rtl="0" algn="l">
              <a:spcBef>
                <a:spcPts val="0"/>
              </a:spcBef>
              <a:spcAft>
                <a:spcPts val="0"/>
              </a:spcAft>
              <a:buSzPts val="1300"/>
              <a:buChar char="●"/>
            </a:pPr>
            <a:r>
              <a:rPr lang="en"/>
              <a:t>Preview the Spark cluster document: </a:t>
            </a:r>
            <a:r>
              <a:rPr lang="en" u="sng">
                <a:solidFill>
                  <a:schemeClr val="accent5"/>
                </a:solidFill>
                <a:hlinkClick r:id="rId3">
                  <a:extLst>
                    <a:ext uri="{A12FA001-AC4F-418D-AE19-62706E023703}">
                      <ahyp:hlinkClr val="tx"/>
                    </a:ext>
                  </a:extLst>
                </a:hlinkClick>
              </a:rPr>
              <a:t>Deploy-Spark-Cluster-on-Google-Cloud-Dataproc.PDF</a:t>
            </a:r>
            <a:endParaRPr/>
          </a:p>
          <a:p>
            <a:pPr indent="-311150" lvl="0" marL="457200" rtl="0" algn="l">
              <a:spcBef>
                <a:spcPts val="0"/>
              </a:spcBef>
              <a:spcAft>
                <a:spcPts val="0"/>
              </a:spcAft>
              <a:buSzPts val="1300"/>
              <a:buChar char="●"/>
            </a:pPr>
            <a:r>
              <a:rPr lang="en"/>
              <a:t>Optional Qwiklab</a:t>
            </a:r>
            <a:endParaRPr/>
          </a:p>
        </p:txBody>
      </p:sp>
      <p:sp>
        <p:nvSpPr>
          <p:cNvPr id="556" name="Google Shape;556;p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endParaRPr/>
          </a:p>
        </p:txBody>
      </p:sp>
      <p:pic>
        <p:nvPicPr>
          <p:cNvPr id="557" name="Google Shape;557;p59"/>
          <p:cNvPicPr preferRelativeResize="0"/>
          <p:nvPr/>
        </p:nvPicPr>
        <p:blipFill>
          <a:blip r:embed="rId4">
            <a:alphaModFix amt="84000"/>
          </a:blip>
          <a:stretch>
            <a:fillRect/>
          </a:stretch>
        </p:blipFill>
        <p:spPr>
          <a:xfrm>
            <a:off x="6477352" y="598575"/>
            <a:ext cx="1856951" cy="128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561" name="Shape 561"/>
        <p:cNvGrpSpPr/>
        <p:nvPr/>
      </p:nvGrpSpPr>
      <p:grpSpPr>
        <a:xfrm>
          <a:off x="0" y="0"/>
          <a:ext cx="0" cy="0"/>
          <a:chOff x="0" y="0"/>
          <a:chExt cx="0" cy="0"/>
        </a:xfrm>
      </p:grpSpPr>
      <p:sp>
        <p:nvSpPr>
          <p:cNvPr id="562" name="Google Shape;562;p60"/>
          <p:cNvSpPr txBox="1"/>
          <p:nvPr>
            <p:ph type="title"/>
          </p:nvPr>
        </p:nvSpPr>
        <p:spPr>
          <a:xfrm>
            <a:off x="1312425" y="1229925"/>
            <a:ext cx="6658500" cy="2031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6000"/>
              <a:t>Remember to Stop Your VM!</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 Keys</a:t>
            </a:r>
            <a:endParaRPr/>
          </a:p>
        </p:txBody>
      </p:sp>
      <p:sp>
        <p:nvSpPr>
          <p:cNvPr id="341" name="Google Shape;341;p28"/>
          <p:cNvSpPr txBox="1"/>
          <p:nvPr>
            <p:ph idx="1" type="body"/>
          </p:nvPr>
        </p:nvSpPr>
        <p:spPr>
          <a:xfrm>
            <a:off x="1303800" y="1761450"/>
            <a:ext cx="7030500" cy="30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primary key is a table column (or combination of columns) designated to uniquely identify all table records.</a:t>
            </a:r>
            <a:endParaRPr/>
          </a:p>
          <a:p>
            <a:pPr indent="0" lvl="0" marL="0" rtl="0" algn="l">
              <a:spcBef>
                <a:spcPts val="1600"/>
              </a:spcBef>
              <a:spcAft>
                <a:spcPts val="0"/>
              </a:spcAft>
              <a:buNone/>
            </a:pPr>
            <a:r>
              <a:rPr lang="en"/>
              <a:t>A primary key’s main features are:</a:t>
            </a:r>
            <a:endParaRPr/>
          </a:p>
          <a:p>
            <a:pPr indent="-311150" lvl="0" marL="457200" rtl="0" algn="l">
              <a:spcBef>
                <a:spcPts val="1600"/>
              </a:spcBef>
              <a:spcAft>
                <a:spcPts val="0"/>
              </a:spcAft>
              <a:buSzPts val="1300"/>
              <a:buChar char="●"/>
            </a:pPr>
            <a:r>
              <a:rPr lang="en"/>
              <a:t>It must contain a unique value for each row of data</a:t>
            </a:r>
            <a:endParaRPr/>
          </a:p>
          <a:p>
            <a:pPr indent="-311150" lvl="0" marL="457200" rtl="0" algn="l">
              <a:spcBef>
                <a:spcPts val="0"/>
              </a:spcBef>
              <a:spcAft>
                <a:spcPts val="0"/>
              </a:spcAft>
              <a:buSzPts val="1300"/>
              <a:buChar char="●"/>
            </a:pPr>
            <a:r>
              <a:rPr lang="en"/>
              <a:t>It cannot contain null values</a:t>
            </a:r>
            <a:endParaRPr/>
          </a:p>
          <a:p>
            <a:pPr indent="0" lvl="0" marL="0" rtl="0" algn="l">
              <a:spcBef>
                <a:spcPts val="1600"/>
              </a:spcBef>
              <a:spcAft>
                <a:spcPts val="0"/>
              </a:spcAft>
              <a:buNone/>
            </a:pPr>
            <a:r>
              <a:rPr lang="en"/>
              <a:t>What is a good primary key in the </a:t>
            </a:r>
            <a:r>
              <a:rPr lang="en">
                <a:highlight>
                  <a:srgbClr val="EFEFEF"/>
                </a:highlight>
              </a:rPr>
              <a:t>customer_churn</a:t>
            </a:r>
            <a:r>
              <a:rPr lang="en"/>
              <a:t> dataset?</a:t>
            </a:r>
            <a:endParaRPr/>
          </a:p>
          <a:p>
            <a:pPr indent="0" lvl="0" marL="0" rtl="0" algn="l">
              <a:spcBef>
                <a:spcPts val="1600"/>
              </a:spcBef>
              <a:spcAft>
                <a:spcPts val="0"/>
              </a:spcAft>
              <a:buNone/>
            </a:pPr>
            <a:r>
              <a:rPr lang="en">
                <a:highlight>
                  <a:srgbClr val="EFEFEF"/>
                </a:highlight>
              </a:rPr>
              <a:t>SELECT customerID, count(*) repeat FROM `examples.customer_churn`</a:t>
            </a:r>
            <a:endParaRPr>
              <a:highlight>
                <a:srgbClr val="EFEFEF"/>
              </a:highlight>
            </a:endParaRPr>
          </a:p>
          <a:p>
            <a:pPr indent="0" lvl="0" marL="0" rtl="0" algn="l">
              <a:spcBef>
                <a:spcPts val="0"/>
              </a:spcBef>
              <a:spcAft>
                <a:spcPts val="0"/>
              </a:spcAft>
              <a:buNone/>
            </a:pPr>
            <a:r>
              <a:rPr lang="en">
                <a:highlight>
                  <a:srgbClr val="EFEFEF"/>
                </a:highlight>
              </a:rPr>
              <a:t>GROUP BY customerID</a:t>
            </a:r>
            <a:endParaRPr>
              <a:highlight>
                <a:srgbClr val="EFEFEF"/>
              </a:highlight>
            </a:endParaRPr>
          </a:p>
          <a:p>
            <a:pPr indent="0" lvl="0" marL="0" rtl="0" algn="l">
              <a:spcBef>
                <a:spcPts val="0"/>
              </a:spcBef>
              <a:spcAft>
                <a:spcPts val="0"/>
              </a:spcAft>
              <a:buNone/>
            </a:pPr>
            <a:r>
              <a:rPr lang="en">
                <a:highlight>
                  <a:srgbClr val="EFEFEF"/>
                </a:highlight>
              </a:rPr>
              <a:t>HAVING repeat &gt;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STRING_AGG() Function</a:t>
            </a:r>
            <a:endParaRPr/>
          </a:p>
        </p:txBody>
      </p:sp>
      <p:sp>
        <p:nvSpPr>
          <p:cNvPr id="347" name="Google Shape;347;p29"/>
          <p:cNvSpPr txBox="1"/>
          <p:nvPr>
            <p:ph idx="1" type="body"/>
          </p:nvPr>
        </p:nvSpPr>
        <p:spPr>
          <a:xfrm>
            <a:off x="485400" y="1990050"/>
            <a:ext cx="8558400" cy="29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Returns an aggregated value obtained by concatenating non-null values.</a:t>
            </a:r>
            <a:endParaRPr/>
          </a:p>
          <a:p>
            <a:pPr indent="0" lvl="0" marL="0" rtl="0" algn="l">
              <a:spcBef>
                <a:spcPts val="1600"/>
              </a:spcBef>
              <a:spcAft>
                <a:spcPts val="0"/>
              </a:spcAft>
              <a:buNone/>
            </a:pPr>
            <a:r>
              <a:rPr lang="en"/>
              <a:t>If a delimiter is specified, concatenated values are separated by that delimiter; otherwise, a comma is used as a delimiter.</a:t>
            </a:r>
            <a:endParaRPr/>
          </a:p>
          <a:p>
            <a:pPr indent="0" lvl="0" marL="0" rtl="0" algn="l">
              <a:spcBef>
                <a:spcPts val="1600"/>
              </a:spcBef>
              <a:spcAft>
                <a:spcPts val="0"/>
              </a:spcAft>
              <a:buNone/>
            </a:pPr>
            <a:r>
              <a:rPr lang="en">
                <a:highlight>
                  <a:srgbClr val="EFEFEF"/>
                </a:highlight>
              </a:rPr>
              <a:t>SELECT Contract, </a:t>
            </a:r>
            <a:endParaRPr>
              <a:highlight>
                <a:srgbClr val="EFEFEF"/>
              </a:highlight>
            </a:endParaRPr>
          </a:p>
          <a:p>
            <a:pPr indent="0" lvl="0" marL="0" rtl="0" algn="l">
              <a:spcBef>
                <a:spcPts val="0"/>
              </a:spcBef>
              <a:spcAft>
                <a:spcPts val="0"/>
              </a:spcAft>
              <a:buNone/>
            </a:pPr>
            <a:r>
              <a:rPr lang="en">
                <a:highlight>
                  <a:srgbClr val="EFEFEF"/>
                </a:highlight>
              </a:rPr>
              <a:t>    COUNT(*) AS NumberOfCustomers,</a:t>
            </a:r>
            <a:endParaRPr>
              <a:highlight>
                <a:srgbClr val="EFEFEF"/>
              </a:highlight>
            </a:endParaRPr>
          </a:p>
          <a:p>
            <a:pPr indent="0" lvl="0" marL="0" rtl="0" algn="l">
              <a:spcBef>
                <a:spcPts val="0"/>
              </a:spcBef>
              <a:spcAft>
                <a:spcPts val="0"/>
              </a:spcAft>
              <a:buNone/>
            </a:pPr>
            <a:r>
              <a:rPr lang="en">
                <a:highlight>
                  <a:srgbClr val="EFEFEF"/>
                </a:highlight>
              </a:rPr>
              <a:t>    COUNT(DISTINCT PaymentMethod) AS NumberOfPaymentMethod, </a:t>
            </a:r>
            <a:endParaRPr>
              <a:highlight>
                <a:srgbClr val="EFEFEF"/>
              </a:highlight>
            </a:endParaRPr>
          </a:p>
          <a:p>
            <a:pPr indent="0" lvl="0" marL="0" rtl="0" algn="l">
              <a:spcBef>
                <a:spcPts val="0"/>
              </a:spcBef>
              <a:spcAft>
                <a:spcPts val="0"/>
              </a:spcAft>
              <a:buNone/>
            </a:pPr>
            <a:r>
              <a:rPr lang="en">
                <a:highlight>
                  <a:srgbClr val="EFEFEF"/>
                </a:highlight>
              </a:rPr>
              <a:t>    </a:t>
            </a:r>
            <a:r>
              <a:rPr b="1" lang="en">
                <a:highlight>
                  <a:srgbClr val="EFEFEF"/>
                </a:highlight>
              </a:rPr>
              <a:t>STRING_AGG(DISTINCT PaymentMethod</a:t>
            </a:r>
            <a:r>
              <a:rPr lang="en">
                <a:highlight>
                  <a:srgbClr val="EFEFEF"/>
                </a:highlight>
              </a:rPr>
              <a:t>, " - " </a:t>
            </a:r>
            <a:r>
              <a:rPr b="1" lang="en">
                <a:highlight>
                  <a:srgbClr val="EFEFEF"/>
                </a:highlight>
              </a:rPr>
              <a:t>ORDER BY PaymentMethod LIMIT 10</a:t>
            </a:r>
            <a:r>
              <a:rPr lang="en">
                <a:highlight>
                  <a:srgbClr val="EFEFEF"/>
                </a:highlight>
              </a:rPr>
              <a:t>) AS PaymentMethods</a:t>
            </a:r>
            <a:endParaRPr>
              <a:highlight>
                <a:srgbClr val="EFEFEF"/>
              </a:highlight>
            </a:endParaRPr>
          </a:p>
          <a:p>
            <a:pPr indent="0" lvl="0" marL="0" rtl="0" algn="l">
              <a:spcBef>
                <a:spcPts val="0"/>
              </a:spcBef>
              <a:spcAft>
                <a:spcPts val="0"/>
              </a:spcAft>
              <a:buNone/>
            </a:pPr>
            <a:r>
              <a:rPr lang="en">
                <a:highlight>
                  <a:srgbClr val="EFEFEF"/>
                </a:highlight>
              </a:rPr>
              <a:t>FROM `examples.customer_churn`</a:t>
            </a:r>
            <a:endParaRPr>
              <a:highlight>
                <a:srgbClr val="EFEFEF"/>
              </a:highlight>
            </a:endParaRPr>
          </a:p>
          <a:p>
            <a:pPr indent="0" lvl="0" marL="0" rtl="0" algn="l">
              <a:spcBef>
                <a:spcPts val="0"/>
              </a:spcBef>
              <a:spcAft>
                <a:spcPts val="0"/>
              </a:spcAft>
              <a:buNone/>
            </a:pPr>
            <a:r>
              <a:rPr lang="en">
                <a:highlight>
                  <a:srgbClr val="EFEFEF"/>
                </a:highlight>
              </a:rPr>
              <a:t>GROUP BY Contract</a:t>
            </a:r>
            <a:endParaRPr>
              <a:highlight>
                <a:srgbClr val="EFEFEF"/>
              </a:highlight>
            </a:endParaRPr>
          </a:p>
          <a:p>
            <a:pPr indent="0" lvl="0" marL="0" rtl="0" algn="l">
              <a:spcBef>
                <a:spcPts val="0"/>
              </a:spcBef>
              <a:spcAft>
                <a:spcPts val="0"/>
              </a:spcAft>
              <a:buNone/>
            </a:pPr>
            <a:r>
              <a:rPr lang="en">
                <a:highlight>
                  <a:srgbClr val="EFEFEF"/>
                </a:highlight>
              </a:rPr>
              <a:t>ORDER BY NumberOfCustomers DESC</a:t>
            </a:r>
            <a:endParaRPr>
              <a:highlight>
                <a:srgbClr val="EFEFEF"/>
              </a:highlight>
            </a:endParaRPr>
          </a:p>
          <a:p>
            <a:pPr indent="0" lvl="0" marL="0" rtl="0" algn="l">
              <a:spcBef>
                <a:spcPts val="0"/>
              </a:spcBef>
              <a:spcAft>
                <a:spcPts val="0"/>
              </a:spcAft>
              <a:buNone/>
            </a:pPr>
            <a:r>
              <a:t/>
            </a:r>
            <a:endParaRPr>
              <a:highlight>
                <a:srgbClr val="EFEFEF"/>
              </a:highlight>
            </a:endParaRPr>
          </a:p>
          <a:p>
            <a:pPr indent="0" lvl="0" marL="0" rtl="0" algn="l">
              <a:spcBef>
                <a:spcPts val="0"/>
              </a:spcBef>
              <a:spcAft>
                <a:spcPts val="0"/>
              </a:spcAft>
              <a:buNone/>
            </a:pPr>
            <a:r>
              <a:t/>
            </a:r>
            <a:endParaRPr>
              <a:highlight>
                <a:srgbClr val="EFEFEF"/>
              </a:highlight>
            </a:endParaRPr>
          </a:p>
          <a:p>
            <a:pPr indent="0" lvl="0" marL="0" rtl="0" algn="l">
              <a:spcBef>
                <a:spcPts val="0"/>
              </a:spcBef>
              <a:spcAft>
                <a:spcPts val="0"/>
              </a:spcAft>
              <a:buNone/>
            </a:pPr>
            <a:r>
              <a:t/>
            </a:r>
            <a:endParaRPr>
              <a:highlight>
                <a:srgbClr val="EFEFEF"/>
              </a:highlight>
            </a:endParaRPr>
          </a:p>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202124"/>
                </a:solidFill>
                <a:highlight>
                  <a:srgbClr val="EFEFEF"/>
                </a:highlight>
                <a:latin typeface="Roboto Mono"/>
                <a:ea typeface="Roboto Mono"/>
                <a:cs typeface="Roboto Mono"/>
                <a:sym typeface="Roboto Mono"/>
              </a:rPr>
              <a:t>WITH</a:t>
            </a:r>
            <a:r>
              <a:rPr lang="en"/>
              <a:t> SQL Clause</a:t>
            </a:r>
            <a:endParaRPr/>
          </a:p>
        </p:txBody>
      </p:sp>
      <p:sp>
        <p:nvSpPr>
          <p:cNvPr id="353" name="Google Shape;353;p30"/>
          <p:cNvSpPr txBox="1"/>
          <p:nvPr>
            <p:ph idx="1" type="body"/>
          </p:nvPr>
        </p:nvSpPr>
        <p:spPr>
          <a:xfrm>
            <a:off x="1303800" y="1990050"/>
            <a:ext cx="7030500" cy="29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highlight>
                  <a:srgbClr val="FFFFFF"/>
                </a:highlight>
                <a:latin typeface="Roboto"/>
                <a:ea typeface="Roboto"/>
                <a:cs typeface="Roboto"/>
                <a:sym typeface="Roboto"/>
              </a:rPr>
              <a:t>You can use the SQL </a:t>
            </a:r>
            <a:r>
              <a:rPr lang="en" sz="1150">
                <a:solidFill>
                  <a:srgbClr val="202124"/>
                </a:solidFill>
                <a:highlight>
                  <a:srgbClr val="EFEFEF"/>
                </a:highlight>
                <a:latin typeface="Roboto Mono"/>
                <a:ea typeface="Roboto Mono"/>
                <a:cs typeface="Roboto Mono"/>
                <a:sym typeface="Roboto Mono"/>
              </a:rPr>
              <a:t>WITH</a:t>
            </a:r>
            <a:r>
              <a:rPr lang="en">
                <a:solidFill>
                  <a:srgbClr val="202124"/>
                </a:solidFill>
                <a:highlight>
                  <a:srgbClr val="FFFFFF"/>
                </a:highlight>
                <a:latin typeface="Roboto"/>
                <a:ea typeface="Roboto"/>
                <a:cs typeface="Roboto"/>
                <a:sym typeface="Roboto"/>
              </a:rPr>
              <a:t> clause to help break apart a complex query into multiple steps.</a:t>
            </a:r>
            <a:endParaRPr>
              <a:solidFill>
                <a:srgbClr val="202124"/>
              </a:solidFill>
              <a:highlight>
                <a:srgbClr val="FFFFFF"/>
              </a:highlight>
              <a:latin typeface="Roboto"/>
              <a:ea typeface="Roboto"/>
              <a:cs typeface="Roboto"/>
              <a:sym typeface="Roboto"/>
            </a:endParaRPr>
          </a:p>
          <a:p>
            <a:pPr indent="0" lvl="0" marL="0" rtl="0" algn="l">
              <a:lnSpc>
                <a:spcPct val="150000"/>
              </a:lnSpc>
              <a:spcBef>
                <a:spcPts val="1600"/>
              </a:spcBef>
              <a:spcAft>
                <a:spcPts val="0"/>
              </a:spcAft>
              <a:buNone/>
            </a:pPr>
            <a:r>
              <a:rPr lang="en">
                <a:solidFill>
                  <a:srgbClr val="202124"/>
                </a:solidFill>
                <a:highlight>
                  <a:srgbClr val="EFEFEF"/>
                </a:highlight>
                <a:latin typeface="Roboto"/>
                <a:ea typeface="Roboto"/>
                <a:cs typeface="Roboto"/>
                <a:sym typeface="Roboto"/>
              </a:rPr>
              <a:t>WITH hamlet AS</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202124"/>
                </a:solidFill>
                <a:highlight>
                  <a:srgbClr val="EFEFEF"/>
                </a:highlight>
                <a:latin typeface="Roboto"/>
                <a:ea typeface="Roboto"/>
                <a:cs typeface="Roboto"/>
                <a:sym typeface="Roboto"/>
              </a:rPr>
              <a:t>    (SELECT * EXCEPT (corpus_date) FROM `bigquery-public-data.samples.shakespeare`   </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202124"/>
                </a:solidFill>
                <a:highlight>
                  <a:srgbClr val="EFEFEF"/>
                </a:highlight>
                <a:latin typeface="Roboto"/>
                <a:ea typeface="Roboto"/>
                <a:cs typeface="Roboto"/>
                <a:sym typeface="Roboto"/>
              </a:rPr>
              <a:t>      WHERE corpus = 'hamlet')</a:t>
            </a:r>
            <a:endParaRPr>
              <a:solidFill>
                <a:srgbClr val="202124"/>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0000FF"/>
                </a:solidFill>
                <a:highlight>
                  <a:srgbClr val="EFEFEF"/>
                </a:highlight>
                <a:latin typeface="Roboto"/>
                <a:ea typeface="Roboto"/>
                <a:cs typeface="Roboto"/>
                <a:sym typeface="Roboto"/>
              </a:rPr>
              <a:t>SELECT word from hamlet</a:t>
            </a:r>
            <a:endParaRPr>
              <a:solidFill>
                <a:srgbClr val="0000FF"/>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0000FF"/>
                </a:solidFill>
                <a:highlight>
                  <a:srgbClr val="EFEFEF"/>
                </a:highlight>
                <a:latin typeface="Roboto"/>
                <a:ea typeface="Roboto"/>
                <a:cs typeface="Roboto"/>
                <a:sym typeface="Roboto"/>
              </a:rPr>
              <a:t>ORDER BY word_count DESC</a:t>
            </a:r>
            <a:endParaRPr>
              <a:solidFill>
                <a:srgbClr val="0000FF"/>
              </a:solidFill>
              <a:highlight>
                <a:srgbClr val="EFEFE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0000FF"/>
                </a:solidFill>
                <a:highlight>
                  <a:srgbClr val="EFEFEF"/>
                </a:highlight>
                <a:latin typeface="Roboto"/>
                <a:ea typeface="Roboto"/>
                <a:cs typeface="Roboto"/>
                <a:sym typeface="Roboto"/>
              </a:rPr>
              <a:t>LIMIT 10</a:t>
            </a:r>
            <a:endParaRPr>
              <a:solidFill>
                <a:srgbClr val="0000FF"/>
              </a:solidFill>
              <a:highlight>
                <a:srgbClr val="EFEFE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solidFill>
                <a:srgbClr val="202124"/>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Joins</a:t>
            </a:r>
            <a:endParaRPr/>
          </a:p>
        </p:txBody>
      </p:sp>
      <p:sp>
        <p:nvSpPr>
          <p:cNvPr id="359" name="Google Shape;359;p31"/>
          <p:cNvSpPr txBox="1"/>
          <p:nvPr>
            <p:ph idx="1" type="body"/>
          </p:nvPr>
        </p:nvSpPr>
        <p:spPr>
          <a:xfrm>
            <a:off x="1303800" y="1990050"/>
            <a:ext cx="3646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JOIN clause is used to combine records from two tables, based on related column(s) between them.</a:t>
            </a:r>
            <a:endParaRPr/>
          </a:p>
        </p:txBody>
      </p:sp>
      <p:pic>
        <p:nvPicPr>
          <p:cNvPr id="360" name="Google Shape;360;p31"/>
          <p:cNvPicPr preferRelativeResize="0"/>
          <p:nvPr/>
        </p:nvPicPr>
        <p:blipFill>
          <a:blip r:embed="rId3">
            <a:alphaModFix/>
          </a:blip>
          <a:stretch>
            <a:fillRect/>
          </a:stretch>
        </p:blipFill>
        <p:spPr>
          <a:xfrm>
            <a:off x="5097150" y="1990050"/>
            <a:ext cx="3359801" cy="254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idx="1" type="body"/>
          </p:nvPr>
        </p:nvSpPr>
        <p:spPr>
          <a:xfrm>
            <a:off x="1303800" y="1685250"/>
            <a:ext cx="7382100" cy="32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[INNER] JOIN:</a:t>
            </a:r>
            <a:r>
              <a:rPr lang="en"/>
              <a:t> requires that key values exist in both tables for the records to appear in the results table. Records appear in the merge only if there are matches in both tables for the key values.</a:t>
            </a:r>
            <a:endParaRPr/>
          </a:p>
          <a:p>
            <a:pPr indent="0" lvl="0" marL="0" rtl="0" algn="l">
              <a:spcBef>
                <a:spcPts val="1600"/>
              </a:spcBef>
              <a:spcAft>
                <a:spcPts val="0"/>
              </a:spcAft>
              <a:buNone/>
            </a:pPr>
            <a:r>
              <a:rPr b="1" lang="en"/>
              <a:t>LEFT [OUTER] JOIN:</a:t>
            </a:r>
            <a:r>
              <a:rPr lang="en"/>
              <a:t> Each row in the left table appears in the results, regardless of whether there are matches in the right table.</a:t>
            </a:r>
            <a:endParaRPr/>
          </a:p>
          <a:p>
            <a:pPr indent="0" lvl="0" marL="0" rtl="0" algn="l">
              <a:spcBef>
                <a:spcPts val="1600"/>
              </a:spcBef>
              <a:spcAft>
                <a:spcPts val="0"/>
              </a:spcAft>
              <a:buNone/>
            </a:pPr>
            <a:r>
              <a:rPr b="1" lang="en"/>
              <a:t>RIGHT [OUTER] JOIN:</a:t>
            </a:r>
            <a:r>
              <a:rPr lang="en"/>
              <a:t> the reverse of a left join. Each row in the right table appears in the results, regardless of whether there are matches in the left table.</a:t>
            </a:r>
            <a:endParaRPr/>
          </a:p>
          <a:p>
            <a:pPr indent="0" lvl="0" marL="0" rtl="0" algn="l">
              <a:spcBef>
                <a:spcPts val="1600"/>
              </a:spcBef>
              <a:spcAft>
                <a:spcPts val="0"/>
              </a:spcAft>
              <a:buNone/>
            </a:pPr>
            <a:r>
              <a:rPr b="1" lang="en"/>
              <a:t>FULL [OUTER] JOIN:</a:t>
            </a:r>
            <a:r>
              <a:rPr lang="en"/>
              <a:t> Left join + Right join, which returns all records from both tables regardless of matching join keys.</a:t>
            </a:r>
            <a:endParaRPr/>
          </a:p>
          <a:p>
            <a:pPr indent="0" lvl="0" marL="0" rtl="0" algn="l">
              <a:spcBef>
                <a:spcPts val="1600"/>
              </a:spcBef>
              <a:spcAft>
                <a:spcPts val="1600"/>
              </a:spcAft>
              <a:buNone/>
            </a:pPr>
            <a:r>
              <a:rPr b="1" lang="en"/>
              <a:t>CROSS JOIN:</a:t>
            </a:r>
            <a:r>
              <a:rPr lang="en"/>
              <a:t> combines each row of the first dataset with each row of the second dataset, where every combination is represented in the output. Use with caution!</a:t>
            </a:r>
            <a:endParaRPr/>
          </a:p>
        </p:txBody>
      </p:sp>
      <p:sp>
        <p:nvSpPr>
          <p:cNvPr id="366" name="Google Shape;366;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Types</a:t>
            </a:r>
            <a:endParaRPr/>
          </a:p>
        </p:txBody>
      </p:sp>
      <p:pic>
        <p:nvPicPr>
          <p:cNvPr id="367" name="Google Shape;367;p32"/>
          <p:cNvPicPr preferRelativeResize="0"/>
          <p:nvPr/>
        </p:nvPicPr>
        <p:blipFill>
          <a:blip r:embed="rId3">
            <a:alphaModFix/>
          </a:blip>
          <a:stretch>
            <a:fillRect/>
          </a:stretch>
        </p:blipFill>
        <p:spPr>
          <a:xfrm>
            <a:off x="6654375" y="284275"/>
            <a:ext cx="1679925" cy="1270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Data</a:t>
            </a:r>
            <a:endParaRPr/>
          </a:p>
        </p:txBody>
      </p:sp>
      <p:pic>
        <p:nvPicPr>
          <p:cNvPr id="373" name="Google Shape;373;p33"/>
          <p:cNvPicPr preferRelativeResize="0"/>
          <p:nvPr/>
        </p:nvPicPr>
        <p:blipFill>
          <a:blip r:embed="rId3">
            <a:alphaModFix/>
          </a:blip>
          <a:stretch>
            <a:fillRect/>
          </a:stretch>
        </p:blipFill>
        <p:spPr>
          <a:xfrm>
            <a:off x="1224061" y="2892875"/>
            <a:ext cx="6695877" cy="2027249"/>
          </a:xfrm>
          <a:prstGeom prst="rect">
            <a:avLst/>
          </a:prstGeom>
          <a:noFill/>
          <a:ln>
            <a:noFill/>
          </a:ln>
          <a:effectLst>
            <a:outerShdw blurRad="57150" rotWithShape="0" algn="bl" dir="5400000" dist="19050">
              <a:srgbClr val="000000">
                <a:alpha val="50000"/>
              </a:srgbClr>
            </a:outerShdw>
          </a:effectLst>
        </p:spPr>
      </p:pic>
      <p:pic>
        <p:nvPicPr>
          <p:cNvPr id="374" name="Google Shape;374;p33"/>
          <p:cNvPicPr preferRelativeResize="0"/>
          <p:nvPr/>
        </p:nvPicPr>
        <p:blipFill>
          <a:blip r:embed="rId4">
            <a:alphaModFix/>
          </a:blip>
          <a:stretch>
            <a:fillRect/>
          </a:stretch>
        </p:blipFill>
        <p:spPr>
          <a:xfrm>
            <a:off x="5830100" y="317400"/>
            <a:ext cx="2089850" cy="2350349"/>
          </a:xfrm>
          <a:prstGeom prst="rect">
            <a:avLst/>
          </a:prstGeom>
          <a:noFill/>
          <a:ln>
            <a:noFill/>
          </a:ln>
          <a:effectLst>
            <a:outerShdw blurRad="57150" rotWithShape="0" algn="bl" dir="5400000" dist="19050">
              <a:srgbClr val="000000">
                <a:alpha val="50000"/>
              </a:srgbClr>
            </a:outerShdw>
          </a:effectLst>
        </p:spPr>
      </p:pic>
      <p:cxnSp>
        <p:nvCxnSpPr>
          <p:cNvPr id="375" name="Google Shape;375;p33"/>
          <p:cNvCxnSpPr/>
          <p:nvPr/>
        </p:nvCxnSpPr>
        <p:spPr>
          <a:xfrm>
            <a:off x="6523050" y="1158150"/>
            <a:ext cx="587700" cy="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3"/>
          <p:cNvCxnSpPr/>
          <p:nvPr/>
        </p:nvCxnSpPr>
        <p:spPr>
          <a:xfrm flipH="1" rot="10800000">
            <a:off x="6514525" y="527950"/>
            <a:ext cx="604500" cy="7920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33"/>
          <p:cNvCxnSpPr/>
          <p:nvPr/>
        </p:nvCxnSpPr>
        <p:spPr>
          <a:xfrm>
            <a:off x="6531575" y="1166650"/>
            <a:ext cx="570600" cy="13797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33"/>
          <p:cNvSpPr txBox="1"/>
          <p:nvPr/>
        </p:nvSpPr>
        <p:spPr>
          <a:xfrm>
            <a:off x="1371025" y="1805325"/>
            <a:ext cx="40023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Google Sheet </a:t>
            </a:r>
            <a:r>
              <a:rPr lang="en" u="sng">
                <a:solidFill>
                  <a:schemeClr val="hlink"/>
                </a:solidFill>
                <a:latin typeface="Nunito"/>
                <a:ea typeface="Nunito"/>
                <a:cs typeface="Nunito"/>
                <a:sym typeface="Nunito"/>
                <a:hlinkClick r:id="rId5"/>
              </a:rPr>
              <a:t>here</a:t>
            </a: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